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79" r:id="rId3"/>
    <p:sldId id="260" r:id="rId4"/>
    <p:sldId id="263" r:id="rId5"/>
    <p:sldId id="293" r:id="rId6"/>
    <p:sldId id="267" r:id="rId7"/>
    <p:sldId id="286" r:id="rId8"/>
    <p:sldId id="262" r:id="rId9"/>
    <p:sldId id="281" r:id="rId10"/>
    <p:sldId id="282" r:id="rId11"/>
    <p:sldId id="283" r:id="rId12"/>
    <p:sldId id="284" r:id="rId13"/>
    <p:sldId id="285" r:id="rId14"/>
    <p:sldId id="268" r:id="rId15"/>
    <p:sldId id="287" r:id="rId16"/>
    <p:sldId id="269" r:id="rId17"/>
    <p:sldId id="289" r:id="rId18"/>
    <p:sldId id="290" r:id="rId19"/>
    <p:sldId id="270" r:id="rId20"/>
    <p:sldId id="292" r:id="rId21"/>
    <p:sldId id="291" r:id="rId22"/>
  </p:sldIdLst>
  <p:sldSz cx="9144000" cy="6858000" type="screen4x3"/>
  <p:notesSz cx="7099300" cy="10234613"/>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44" y="-90"/>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166"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62EBF33-2687-4928-9F32-BB6EB3269F4C}" type="datetimeFigureOut">
              <a:rPr lang="nl-NL"/>
              <a:pPr>
                <a:defRPr/>
              </a:pPr>
              <a:t>22-6-2012</a:t>
            </a:fld>
            <a:endParaRPr lang="nl-NL"/>
          </a:p>
        </p:txBody>
      </p:sp>
      <p:sp>
        <p:nvSpPr>
          <p:cNvPr id="4" name="Tijdelijke aanduiding voor voettekst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5" name="Tijdelijke aanduiding voor dianumm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7DCC21D-8C3A-49E0-9D21-77336A1C14C0}" type="slidenum">
              <a:rPr lang="nl-NL"/>
              <a:pPr>
                <a:defRPr/>
              </a:pPr>
              <a:t>‹nr.›</a:t>
            </a:fld>
            <a:endParaRPr lang="nl-NL"/>
          </a:p>
        </p:txBody>
      </p:sp>
    </p:spTree>
    <p:extLst>
      <p:ext uri="{BB962C8B-B14F-4D97-AF65-F5344CB8AC3E}">
        <p14:creationId xmlns:p14="http://schemas.microsoft.com/office/powerpoint/2010/main" val="40766217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11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4021138" y="0"/>
            <a:ext cx="3076575" cy="5111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61AFCA8-6C64-4F5D-85A1-91FB532009B7}" type="datetimeFigureOut">
              <a:rPr lang="nl-NL"/>
              <a:pPr>
                <a:defRPr/>
              </a:pPr>
              <a:t>22-6-2012</a:t>
            </a:fld>
            <a:endParaRPr lang="nl-NL"/>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30ED41C-A3F6-4C3C-8AB2-8AEB564A3377}" type="slidenum">
              <a:rPr lang="nl-NL"/>
              <a:pPr>
                <a:defRPr/>
              </a:pPr>
              <a:t>‹nr.›</a:t>
            </a:fld>
            <a:endParaRPr lang="nl-NL"/>
          </a:p>
        </p:txBody>
      </p:sp>
    </p:spTree>
    <p:extLst>
      <p:ext uri="{BB962C8B-B14F-4D97-AF65-F5344CB8AC3E}">
        <p14:creationId xmlns:p14="http://schemas.microsoft.com/office/powerpoint/2010/main" val="386728532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B5CE41E9-D19A-4FA8-BAD3-222D8F385A98}" type="slidenum">
              <a:rPr lang="nl-NL"/>
              <a:pPr>
                <a:defRPr/>
              </a:pPr>
              <a:t>‹nr.›</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Date Placeholder 3"/>
          <p:cNvSpPr>
            <a:spLocks noGrp="1"/>
          </p:cNvSpPr>
          <p:nvPr>
            <p:ph type="dt" sz="half" idx="12"/>
          </p:nvPr>
        </p:nvSpPr>
        <p:spPr/>
        <p:txBody>
          <a:bodyPr/>
          <a:lstStyle>
            <a:lvl1pPr>
              <a:defRPr/>
            </a:lvl1pPr>
          </a:lstStyle>
          <a:p>
            <a:pPr>
              <a:defRPr/>
            </a:pPr>
            <a:fld id="{ECE33090-3801-4D1E-9585-382C976C35D5}" type="datetime1">
              <a:rPr lang="nl-NL"/>
              <a:pPr>
                <a:defRPr/>
              </a:pPr>
              <a:t>22-6-2012</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66F3E26-1A23-4F30-A32C-FF92A4144959}" type="slidenum">
              <a:rPr lang="nl-NL"/>
              <a:pPr>
                <a:defRPr/>
              </a:pPr>
              <a:t>‹nr.›</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Date Placeholder 3"/>
          <p:cNvSpPr>
            <a:spLocks noGrp="1"/>
          </p:cNvSpPr>
          <p:nvPr>
            <p:ph type="dt" sz="half" idx="12"/>
          </p:nvPr>
        </p:nvSpPr>
        <p:spPr/>
        <p:txBody>
          <a:bodyPr/>
          <a:lstStyle>
            <a:lvl1pPr>
              <a:defRPr/>
            </a:lvl1pPr>
          </a:lstStyle>
          <a:p>
            <a:pPr>
              <a:defRPr/>
            </a:pPr>
            <a:fld id="{EBFBC765-CDFA-4FA0-B030-7ECF82852739}" type="datetime1">
              <a:rPr lang="nl-NL"/>
              <a:pPr>
                <a:defRPr/>
              </a:pPr>
              <a:t>22-6-2012</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93C2299-D646-4896-B7D9-06D5B6914E34}" type="slidenum">
              <a:rPr lang="nl-NL"/>
              <a:pPr>
                <a:defRPr/>
              </a:pPr>
              <a:t>‹nr.›</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Date Placeholder 3"/>
          <p:cNvSpPr>
            <a:spLocks noGrp="1"/>
          </p:cNvSpPr>
          <p:nvPr>
            <p:ph type="dt" sz="half" idx="12"/>
          </p:nvPr>
        </p:nvSpPr>
        <p:spPr/>
        <p:txBody>
          <a:bodyPr/>
          <a:lstStyle>
            <a:lvl1pPr>
              <a:defRPr/>
            </a:lvl1pPr>
          </a:lstStyle>
          <a:p>
            <a:pPr>
              <a:defRPr/>
            </a:pPr>
            <a:fld id="{D43723E4-9FCA-4A66-8F09-D55DCF76084B}" type="datetime1">
              <a:rPr lang="nl-NL"/>
              <a:pPr>
                <a:defRPr/>
              </a:pPr>
              <a:t>22-6-2012</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55A1E834-5772-46B0-B40D-0E4E43C695AA}" type="slidenum">
              <a:rPr lang="nl-NL"/>
              <a:pPr>
                <a:defRPr/>
              </a:pPr>
              <a:t>‹nr.›</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Date Placeholder 3"/>
          <p:cNvSpPr>
            <a:spLocks noGrp="1"/>
          </p:cNvSpPr>
          <p:nvPr>
            <p:ph type="dt" sz="half" idx="12"/>
          </p:nvPr>
        </p:nvSpPr>
        <p:spPr/>
        <p:txBody>
          <a:bodyPr/>
          <a:lstStyle>
            <a:lvl1pPr>
              <a:defRPr/>
            </a:lvl1pPr>
          </a:lstStyle>
          <a:p>
            <a:pPr>
              <a:defRPr/>
            </a:pPr>
            <a:fld id="{3E0CE265-F3A7-4864-8CA5-F04408EBE85F}" type="datetime1">
              <a:rPr lang="nl-NL"/>
              <a:pPr>
                <a:defRPr/>
              </a:pPr>
              <a:t>22-6-2012</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nl-NL" smtClean="0"/>
              <a:t>Klik om de stijl te bewerken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Slide Number Placeholder 5"/>
          <p:cNvSpPr>
            <a:spLocks noGrp="1"/>
          </p:cNvSpPr>
          <p:nvPr>
            <p:ph type="sldNum" sz="quarter" idx="10"/>
          </p:nvPr>
        </p:nvSpPr>
        <p:spPr>
          <a:ln/>
        </p:spPr>
        <p:txBody>
          <a:bodyPr/>
          <a:lstStyle>
            <a:lvl1pPr>
              <a:defRPr/>
            </a:lvl1pPr>
          </a:lstStyle>
          <a:p>
            <a:pPr>
              <a:defRPr/>
            </a:pPr>
            <a:fld id="{F05A9C86-12A6-4D77-B7A7-C34D5421D397}" type="slidenum">
              <a:rPr lang="nl-NL"/>
              <a:pPr>
                <a:defRPr/>
              </a:pPr>
              <a:t>‹nr.›</a:t>
            </a:fld>
            <a:endParaRPr 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Date Placeholder 3"/>
          <p:cNvSpPr>
            <a:spLocks noGrp="1"/>
          </p:cNvSpPr>
          <p:nvPr>
            <p:ph type="dt" sz="half" idx="12"/>
          </p:nvPr>
        </p:nvSpPr>
        <p:spPr/>
        <p:txBody>
          <a:bodyPr/>
          <a:lstStyle>
            <a:lvl1pPr>
              <a:defRPr/>
            </a:lvl1pPr>
          </a:lstStyle>
          <a:p>
            <a:pPr>
              <a:defRPr/>
            </a:pPr>
            <a:fld id="{DA7F504A-5F2E-451F-BA73-4F0D054BA4AB}" type="datetime1">
              <a:rPr lang="nl-NL"/>
              <a:pPr>
                <a:defRPr/>
              </a:pPr>
              <a:t>22-6-2012</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2237F90D-419F-45CB-8F07-013477D63E9A}" type="slidenum">
              <a:rPr lang="nl-NL"/>
              <a:pPr>
                <a:defRPr/>
              </a:pPr>
              <a:t>‹nr.›</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Date Placeholder 3"/>
          <p:cNvSpPr>
            <a:spLocks noGrp="1"/>
          </p:cNvSpPr>
          <p:nvPr>
            <p:ph type="dt" sz="half" idx="12"/>
          </p:nvPr>
        </p:nvSpPr>
        <p:spPr/>
        <p:txBody>
          <a:bodyPr/>
          <a:lstStyle>
            <a:lvl1pPr>
              <a:defRPr/>
            </a:lvl1pPr>
          </a:lstStyle>
          <a:p>
            <a:pPr>
              <a:defRPr/>
            </a:pPr>
            <a:fld id="{75D7C163-75DA-4E5A-97EC-3D7B94823593}" type="datetime1">
              <a:rPr lang="nl-NL"/>
              <a:pPr>
                <a:defRPr/>
              </a:pPr>
              <a:t>22-6-2012</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smtClean="0"/>
              <a:t>Klik om de stijl te bewerken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EDB58AB8-45CA-43AF-B520-3C5A170FB9AC}" type="slidenum">
              <a:rPr lang="nl-NL"/>
              <a:pPr>
                <a:defRPr/>
              </a:pPr>
              <a:t>‹nr.›</a:t>
            </a:fld>
            <a:endParaRPr lang="nl-NL"/>
          </a:p>
        </p:txBody>
      </p:sp>
      <p:sp>
        <p:nvSpPr>
          <p:cNvPr id="8" name="Footer Placeholder 4"/>
          <p:cNvSpPr>
            <a:spLocks noGrp="1"/>
          </p:cNvSpPr>
          <p:nvPr>
            <p:ph type="ftr" sz="quarter" idx="11"/>
          </p:nvPr>
        </p:nvSpPr>
        <p:spPr/>
        <p:txBody>
          <a:bodyPr/>
          <a:lstStyle>
            <a:lvl1pPr>
              <a:defRPr/>
            </a:lvl1pPr>
          </a:lstStyle>
          <a:p>
            <a:pPr>
              <a:defRPr/>
            </a:pPr>
            <a:endParaRPr lang="nl-NL"/>
          </a:p>
        </p:txBody>
      </p:sp>
      <p:sp>
        <p:nvSpPr>
          <p:cNvPr id="9" name="Date Placeholder 3"/>
          <p:cNvSpPr>
            <a:spLocks noGrp="1"/>
          </p:cNvSpPr>
          <p:nvPr>
            <p:ph type="dt" sz="half" idx="12"/>
          </p:nvPr>
        </p:nvSpPr>
        <p:spPr/>
        <p:txBody>
          <a:bodyPr/>
          <a:lstStyle>
            <a:lvl1pPr>
              <a:defRPr/>
            </a:lvl1pPr>
          </a:lstStyle>
          <a:p>
            <a:pPr>
              <a:defRPr/>
            </a:pPr>
            <a:fld id="{B368498A-BF6E-4AF1-A8B1-27F4E391E2CA}" type="datetime1">
              <a:rPr lang="nl-NL"/>
              <a:pPr>
                <a:defRPr/>
              </a:pPr>
              <a:t>22-6-2012</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47CF9E69-F95B-43AE-92D7-60F884A70CFC}" type="slidenum">
              <a:rPr lang="nl-NL"/>
              <a:pPr>
                <a:defRPr/>
              </a:pPr>
              <a:t>‹nr.›</a:t>
            </a:fld>
            <a:endParaRPr lang="nl-NL"/>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Date Placeholder 3"/>
          <p:cNvSpPr>
            <a:spLocks noGrp="1"/>
          </p:cNvSpPr>
          <p:nvPr>
            <p:ph type="dt" sz="half" idx="12"/>
          </p:nvPr>
        </p:nvSpPr>
        <p:spPr/>
        <p:txBody>
          <a:bodyPr/>
          <a:lstStyle>
            <a:lvl1pPr>
              <a:defRPr/>
            </a:lvl1pPr>
          </a:lstStyle>
          <a:p>
            <a:pPr>
              <a:defRPr/>
            </a:pPr>
            <a:fld id="{4D7D18FB-11F4-43B1-9C7B-35035A6E31FF}" type="datetime1">
              <a:rPr lang="nl-NL"/>
              <a:pPr>
                <a:defRPr/>
              </a:pPr>
              <a:t>22-6-2012</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DB6AAB54-2DF1-4919-813C-021E7751BF6D}" type="slidenum">
              <a:rPr lang="nl-NL"/>
              <a:pPr>
                <a:defRPr/>
              </a:pPr>
              <a:t>‹nr.›</a:t>
            </a:fld>
            <a:endParaRPr lang="nl-NL"/>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Date Placeholder 3"/>
          <p:cNvSpPr>
            <a:spLocks noGrp="1"/>
          </p:cNvSpPr>
          <p:nvPr>
            <p:ph type="dt" sz="half" idx="12"/>
          </p:nvPr>
        </p:nvSpPr>
        <p:spPr/>
        <p:txBody>
          <a:bodyPr/>
          <a:lstStyle>
            <a:lvl1pPr>
              <a:defRPr/>
            </a:lvl1pPr>
          </a:lstStyle>
          <a:p>
            <a:pPr>
              <a:defRPr/>
            </a:pPr>
            <a:fld id="{F11B4761-1382-4678-9804-A350DDC0E88F}" type="datetime1">
              <a:rPr lang="nl-NL"/>
              <a:pPr>
                <a:defRPr/>
              </a:pPr>
              <a:t>22-6-2012</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nl-NL" smtClean="0"/>
              <a:t>Klik om de stijl te bewerken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Content Placeholder 8"/>
          <p:cNvSpPr>
            <a:spLocks noGrp="1"/>
          </p:cNvSpPr>
          <p:nvPr>
            <p:ph sz="quarter" idx="13"/>
          </p:nvPr>
        </p:nvSpPr>
        <p:spPr>
          <a:xfrm>
            <a:off x="304800" y="381000"/>
            <a:ext cx="7772400" cy="494284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7E3080F4-D95E-482C-8325-3B8DAE0D4AFF}" type="slidenum">
              <a:rPr lang="nl-NL"/>
              <a:pPr>
                <a:defRPr/>
              </a:pPr>
              <a:t>‹nr.›</a:t>
            </a:fld>
            <a:endParaRPr lang="nl-NL"/>
          </a:p>
        </p:txBody>
      </p:sp>
      <p:sp>
        <p:nvSpPr>
          <p:cNvPr id="6" name="Footer Placeholder 4"/>
          <p:cNvSpPr>
            <a:spLocks noGrp="1"/>
          </p:cNvSpPr>
          <p:nvPr>
            <p:ph type="ftr" sz="quarter" idx="15"/>
          </p:nvPr>
        </p:nvSpPr>
        <p:spPr/>
        <p:txBody>
          <a:bodyPr/>
          <a:lstStyle>
            <a:lvl1pPr>
              <a:defRPr/>
            </a:lvl1pPr>
          </a:lstStyle>
          <a:p>
            <a:pPr>
              <a:defRPr/>
            </a:pPr>
            <a:endParaRPr lang="nl-NL"/>
          </a:p>
        </p:txBody>
      </p:sp>
      <p:sp>
        <p:nvSpPr>
          <p:cNvPr id="7" name="Date Placeholder 3"/>
          <p:cNvSpPr>
            <a:spLocks noGrp="1"/>
          </p:cNvSpPr>
          <p:nvPr>
            <p:ph type="dt" sz="half" idx="16"/>
          </p:nvPr>
        </p:nvSpPr>
        <p:spPr/>
        <p:txBody>
          <a:bodyPr/>
          <a:lstStyle>
            <a:lvl1pPr>
              <a:defRPr/>
            </a:lvl1pPr>
          </a:lstStyle>
          <a:p>
            <a:pPr>
              <a:defRPr/>
            </a:pPr>
            <a:fld id="{6325433E-554C-4C16-AE71-0945AA159D48}" type="datetime1">
              <a:rPr lang="nl-NL"/>
              <a:pPr>
                <a:defRPr/>
              </a:pPr>
              <a:t>22-6-2012</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nl-NL" smtClean="0"/>
              <a:t>Klik om de stijl te bewerken</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Slide Number Placeholder 5"/>
          <p:cNvSpPr>
            <a:spLocks noGrp="1"/>
          </p:cNvSpPr>
          <p:nvPr>
            <p:ph type="sldNum" sz="quarter" idx="10"/>
          </p:nvPr>
        </p:nvSpPr>
        <p:spPr>
          <a:ln/>
        </p:spPr>
        <p:txBody>
          <a:bodyPr/>
          <a:lstStyle>
            <a:lvl1pPr>
              <a:defRPr/>
            </a:lvl1pPr>
          </a:lstStyle>
          <a:p>
            <a:pPr>
              <a:defRPr/>
            </a:pPr>
            <a:fld id="{71164969-1DC3-450B-8D8D-3218008AE4DD}" type="slidenum">
              <a:rPr lang="nl-NL"/>
              <a:pPr>
                <a:defRPr/>
              </a:pPr>
              <a:t>‹nr.›</a:t>
            </a:fld>
            <a:endParaRPr 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Date Placeholder 3"/>
          <p:cNvSpPr>
            <a:spLocks noGrp="1"/>
          </p:cNvSpPr>
          <p:nvPr>
            <p:ph type="dt" sz="half" idx="12"/>
          </p:nvPr>
        </p:nvSpPr>
        <p:spPr/>
        <p:txBody>
          <a:bodyPr/>
          <a:lstStyle>
            <a:lvl1pPr>
              <a:defRPr/>
            </a:lvl1pPr>
          </a:lstStyle>
          <a:p>
            <a:pPr>
              <a:defRPr/>
            </a:pPr>
            <a:fld id="{8151571A-4B4C-4B1F-831E-955BA2BF1221}" type="datetime1">
              <a:rPr lang="nl-NL"/>
              <a:pPr>
                <a:defRPr/>
              </a:pPr>
              <a:t>22-6-2012</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fontAlgn="auto">
              <a:spcBef>
                <a:spcPts val="0"/>
              </a:spcBef>
              <a:spcAft>
                <a:spcPts val="0"/>
              </a:spcAft>
              <a:defRPr sz="1800">
                <a:solidFill>
                  <a:srgbClr val="FFFFFF"/>
                </a:solidFill>
                <a:latin typeface="+mn-lt"/>
              </a:defRPr>
            </a:lvl1pPr>
          </a:lstStyle>
          <a:p>
            <a:pPr>
              <a:defRPr/>
            </a:pPr>
            <a:fld id="{21990DE2-41BC-489D-8592-A50F414E01C2}" type="slidenum">
              <a:rPr lang="nl-NL"/>
              <a:pPr>
                <a:defRPr/>
              </a:pPr>
              <a:t>‹nr.›</a:t>
            </a:fld>
            <a:endParaRPr lang="nl-NL"/>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fontAlgn="auto">
              <a:spcBef>
                <a:spcPts val="0"/>
              </a:spcBef>
              <a:spcAft>
                <a:spcPts val="0"/>
              </a:spcAft>
              <a:defRPr sz="1200">
                <a:solidFill>
                  <a:schemeClr val="bg2"/>
                </a:solidFill>
                <a:latin typeface="+mn-lt"/>
              </a:defRPr>
            </a:lvl1pPr>
          </a:lstStyle>
          <a:p>
            <a:pPr>
              <a:defRPr/>
            </a:pPr>
            <a:endParaRPr lang="nl-NL"/>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2"/>
                </a:solidFill>
                <a:latin typeface="+mn-lt"/>
              </a:defRPr>
            </a:lvl1pPr>
          </a:lstStyle>
          <a:p>
            <a:pPr>
              <a:defRPr/>
            </a:pPr>
            <a:fld id="{5AB0A3BE-8818-4A1F-BF06-282F40E743CB}" type="datetime1">
              <a:rPr lang="nl-NL"/>
              <a:pPr>
                <a:defRPr/>
              </a:pPr>
              <a:t>22-6-2012</a:t>
            </a:fld>
            <a:endParaRPr lang="nl-NL"/>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p:titleStyle>
    <p:bodyStyle>
      <a:lvl1pPr marL="342900" indent="-228600" algn="l" rtl="0" eaLnBrk="0" fontAlgn="base" hangingPunct="0">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eaLnBrk="0" fontAlgn="base" hangingPunct="0">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eaLnBrk="0" fontAlgn="base" hangingPunct="0">
        <a:spcBef>
          <a:spcPct val="20000"/>
        </a:spcBef>
        <a:spcAft>
          <a:spcPct val="0"/>
        </a:spcAft>
        <a:buClr>
          <a:srgbClr val="7F8FA9"/>
        </a:buClr>
        <a:buFont typeface="Arial" charset="0"/>
        <a:buChar char="•"/>
        <a:defRPr kern="1200">
          <a:solidFill>
            <a:schemeClr val="tx1"/>
          </a:solidFill>
          <a:latin typeface="+mn-lt"/>
          <a:ea typeface="+mn-ea"/>
          <a:cs typeface="+mn-cs"/>
        </a:defRPr>
      </a:lvl3pPr>
      <a:lvl4pPr marL="1279525" indent="-228600" algn="l" rtl="0" eaLnBrk="0" fontAlgn="base" hangingPunct="0">
        <a:spcBef>
          <a:spcPct val="20000"/>
        </a:spcBef>
        <a:spcAft>
          <a:spcPct val="0"/>
        </a:spcAft>
        <a:buClr>
          <a:srgbClr val="4A66AC"/>
        </a:buClr>
        <a:buFont typeface="Arial" charset="0"/>
        <a:buChar char="•"/>
        <a:defRPr sz="1600" kern="1200">
          <a:solidFill>
            <a:schemeClr val="tx1"/>
          </a:solidFill>
          <a:latin typeface="+mn-lt"/>
          <a:ea typeface="+mn-ea"/>
          <a:cs typeface="+mn-cs"/>
        </a:defRPr>
      </a:lvl4pPr>
      <a:lvl5pPr marL="1554163" indent="-228600" algn="l" rtl="0" eaLnBrk="0" fontAlgn="base" hangingPunct="0">
        <a:spcBef>
          <a:spcPct val="20000"/>
        </a:spcBef>
        <a:spcAft>
          <a:spcPct val="0"/>
        </a:spcAft>
        <a:buClr>
          <a:srgbClr val="5AA2AE"/>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31.png"/><Relationship Id="rId4" Type="http://schemas.openxmlformats.org/officeDocument/2006/relationships/image" Target="../media/image20.emf"/></Relationships>
</file>

<file path=ppt/slides/_rels/slide2.x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emf"/><Relationship Id="rId18" Type="http://schemas.openxmlformats.org/officeDocument/2006/relationships/image" Target="../media/image20.emf"/><Relationship Id="rId3" Type="http://schemas.openxmlformats.org/officeDocument/2006/relationships/image" Target="../media/image5.emf"/><Relationship Id="rId7" Type="http://schemas.openxmlformats.org/officeDocument/2006/relationships/image" Target="../media/image9.emf"/><Relationship Id="rId12" Type="http://schemas.openxmlformats.org/officeDocument/2006/relationships/image" Target="../media/image14.emf"/><Relationship Id="rId17" Type="http://schemas.openxmlformats.org/officeDocument/2006/relationships/image" Target="../media/image19.emf"/><Relationship Id="rId2" Type="http://schemas.openxmlformats.org/officeDocument/2006/relationships/image" Target="../media/image2.jpeg"/><Relationship Id="rId16" Type="http://schemas.openxmlformats.org/officeDocument/2006/relationships/image" Target="../media/image18.emf"/><Relationship Id="rId20" Type="http://schemas.openxmlformats.org/officeDocument/2006/relationships/image" Target="../media/image22.emf"/><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13.emf"/><Relationship Id="rId5" Type="http://schemas.openxmlformats.org/officeDocument/2006/relationships/image" Target="../media/image7.emf"/><Relationship Id="rId15" Type="http://schemas.openxmlformats.org/officeDocument/2006/relationships/image" Target="../media/image17.emf"/><Relationship Id="rId10" Type="http://schemas.openxmlformats.org/officeDocument/2006/relationships/image" Target="../media/image12.emf"/><Relationship Id="rId19" Type="http://schemas.openxmlformats.org/officeDocument/2006/relationships/image" Target="../media/image21.emf"/><Relationship Id="rId4" Type="http://schemas.openxmlformats.org/officeDocument/2006/relationships/image" Target="../media/image6.emf"/><Relationship Id="rId9" Type="http://schemas.openxmlformats.org/officeDocument/2006/relationships/image" Target="../media/image11.emf"/><Relationship Id="rId14" Type="http://schemas.openxmlformats.org/officeDocument/2006/relationships/image" Target="../media/image16.emf"/></Relationships>
</file>

<file path=ppt/slides/_rels/slide20.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1.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www.imo.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0825" y="260350"/>
            <a:ext cx="7762875" cy="1655763"/>
          </a:xfrm>
        </p:spPr>
        <p:txBody>
          <a:bodyPr/>
          <a:lstStyle/>
          <a:p>
            <a:pPr eaLnBrk="1" fontAlgn="auto" hangingPunct="1">
              <a:spcAft>
                <a:spcPts val="0"/>
              </a:spcAft>
              <a:defRPr/>
            </a:pPr>
            <a:r>
              <a:rPr lang="en-GB" sz="3600" b="1" dirty="0" smtClean="0">
                <a:solidFill>
                  <a:srgbClr val="1F497D"/>
                </a:solidFill>
                <a:latin typeface="Arial"/>
                <a:ea typeface="Times New Roman"/>
              </a:rPr>
              <a:t>NSR Interreg project S@IL:</a:t>
            </a:r>
            <a:r>
              <a:rPr lang="en-GB" sz="2400" b="1" dirty="0" smtClean="0">
                <a:solidFill>
                  <a:srgbClr val="1F497D"/>
                </a:solidFill>
                <a:latin typeface="Arial"/>
                <a:ea typeface="Times New Roman"/>
              </a:rPr>
              <a:t/>
            </a:r>
            <a:br>
              <a:rPr lang="en-GB" sz="2400" b="1" dirty="0" smtClean="0">
                <a:solidFill>
                  <a:srgbClr val="1F497D"/>
                </a:solidFill>
                <a:latin typeface="Arial"/>
                <a:ea typeface="Times New Roman"/>
              </a:rPr>
            </a:br>
            <a:r>
              <a:rPr lang="en-GB" sz="2400" b="1" dirty="0" smtClean="0">
                <a:solidFill>
                  <a:srgbClr val="1F497D"/>
                </a:solidFill>
                <a:latin typeface="Arial"/>
                <a:ea typeface="Times New Roman"/>
              </a:rPr>
              <a:t/>
            </a:r>
            <a:br>
              <a:rPr lang="en-GB" sz="2400" b="1" dirty="0" smtClean="0">
                <a:solidFill>
                  <a:srgbClr val="1F497D"/>
                </a:solidFill>
                <a:latin typeface="Arial"/>
                <a:ea typeface="Times New Roman"/>
              </a:rPr>
            </a:br>
            <a:r>
              <a:rPr lang="en-GB" sz="2400" b="1" dirty="0" smtClean="0">
                <a:solidFill>
                  <a:schemeClr val="tx1"/>
                </a:solidFill>
                <a:latin typeface="Arial"/>
                <a:ea typeface="Times New Roman"/>
              </a:rPr>
              <a:t>S</a:t>
            </a:r>
            <a:r>
              <a:rPr lang="en-GB" sz="2400" b="1" dirty="0" smtClean="0">
                <a:solidFill>
                  <a:srgbClr val="1F497D"/>
                </a:solidFill>
                <a:latin typeface="Arial"/>
                <a:ea typeface="Times New Roman"/>
              </a:rPr>
              <a:t>ustainable </a:t>
            </a:r>
            <a:r>
              <a:rPr lang="en-GB" sz="2400" b="1" dirty="0">
                <a:solidFill>
                  <a:schemeClr val="tx1"/>
                </a:solidFill>
                <a:latin typeface="Arial"/>
                <a:ea typeface="Times New Roman"/>
              </a:rPr>
              <a:t>A</a:t>
            </a:r>
            <a:r>
              <a:rPr lang="en-GB" sz="2400" b="1" dirty="0">
                <a:solidFill>
                  <a:srgbClr val="1F497D"/>
                </a:solidFill>
                <a:latin typeface="Arial"/>
                <a:ea typeface="Times New Roman"/>
              </a:rPr>
              <a:t>pproaches &amp; </a:t>
            </a:r>
            <a:r>
              <a:rPr lang="en-GB" sz="2400" b="1" dirty="0">
                <a:solidFill>
                  <a:schemeClr val="tx1"/>
                </a:solidFill>
                <a:latin typeface="Arial"/>
                <a:ea typeface="Times New Roman"/>
              </a:rPr>
              <a:t>I</a:t>
            </a:r>
            <a:r>
              <a:rPr lang="en-GB" sz="2400" b="1" dirty="0">
                <a:solidFill>
                  <a:srgbClr val="1F497D"/>
                </a:solidFill>
                <a:latin typeface="Arial"/>
                <a:ea typeface="Times New Roman"/>
              </a:rPr>
              <a:t>nnovative </a:t>
            </a:r>
            <a:r>
              <a:rPr lang="en-GB" sz="2400" b="1" dirty="0" smtClean="0">
                <a:solidFill>
                  <a:schemeClr val="tx1"/>
                </a:solidFill>
                <a:latin typeface="Arial"/>
                <a:ea typeface="Times New Roman"/>
              </a:rPr>
              <a:t>L</a:t>
            </a:r>
            <a:r>
              <a:rPr lang="en-GB" sz="2400" b="1" dirty="0" smtClean="0">
                <a:solidFill>
                  <a:srgbClr val="1F497D"/>
                </a:solidFill>
                <a:latin typeface="Arial"/>
                <a:ea typeface="Times New Roman"/>
              </a:rPr>
              <a:t>iaisons</a:t>
            </a:r>
            <a:br>
              <a:rPr lang="en-GB" sz="2400" b="1" dirty="0" smtClean="0">
                <a:solidFill>
                  <a:srgbClr val="1F497D"/>
                </a:solidFill>
                <a:latin typeface="Arial"/>
                <a:ea typeface="Times New Roman"/>
              </a:rPr>
            </a:br>
            <a:endParaRPr lang="nl-NL" sz="1800" dirty="0"/>
          </a:p>
        </p:txBody>
      </p:sp>
      <p:sp>
        <p:nvSpPr>
          <p:cNvPr id="3" name="Ondertitel 2"/>
          <p:cNvSpPr>
            <a:spLocks noGrp="1"/>
          </p:cNvSpPr>
          <p:nvPr>
            <p:ph type="subTitle" idx="1"/>
          </p:nvPr>
        </p:nvSpPr>
        <p:spPr>
          <a:xfrm>
            <a:off x="250825" y="1844675"/>
            <a:ext cx="6913563" cy="2447925"/>
          </a:xfrm>
        </p:spPr>
        <p:txBody>
          <a:bodyPr rtlCol="0"/>
          <a:lstStyle/>
          <a:p>
            <a:pPr marL="285750" indent="-285750" eaLnBrk="1" fontAlgn="auto" hangingPunct="1">
              <a:spcAft>
                <a:spcPts val="0"/>
              </a:spcAft>
              <a:buFont typeface="Arial" pitchFamily="34" charset="0"/>
              <a:buChar char="•"/>
              <a:defRPr/>
            </a:pPr>
            <a:r>
              <a:rPr lang="en-GB" sz="1800" b="1" spc="-100" dirty="0">
                <a:solidFill>
                  <a:schemeClr val="accent1">
                    <a:lumMod val="50000"/>
                  </a:schemeClr>
                </a:solidFill>
                <a:latin typeface="Arial"/>
                <a:ea typeface="Times New Roman"/>
                <a:cs typeface="+mj-cs"/>
              </a:rPr>
              <a:t>Lead Beneficiary: Province/County of </a:t>
            </a:r>
            <a:r>
              <a:rPr lang="en-GB" sz="1800" b="1" spc="-100" dirty="0" smtClean="0">
                <a:solidFill>
                  <a:schemeClr val="accent1">
                    <a:lumMod val="50000"/>
                  </a:schemeClr>
                </a:solidFill>
                <a:latin typeface="Arial"/>
                <a:ea typeface="Times New Roman"/>
                <a:cs typeface="+mj-cs"/>
              </a:rPr>
              <a:t>Fryslan, Netherlands.</a:t>
            </a:r>
            <a:r>
              <a:rPr lang="en-GB" sz="1800" b="1" spc="-100" dirty="0">
                <a:solidFill>
                  <a:schemeClr val="accent1">
                    <a:lumMod val="50000"/>
                  </a:schemeClr>
                </a:solidFill>
                <a:latin typeface="Arial"/>
                <a:ea typeface="Times New Roman"/>
                <a:cs typeface="+mj-cs"/>
              </a:rPr>
              <a:t/>
            </a:r>
            <a:br>
              <a:rPr lang="en-GB" sz="1800" b="1" spc="-100" dirty="0">
                <a:solidFill>
                  <a:schemeClr val="accent1">
                    <a:lumMod val="50000"/>
                  </a:schemeClr>
                </a:solidFill>
                <a:latin typeface="Arial"/>
                <a:ea typeface="Times New Roman"/>
                <a:cs typeface="+mj-cs"/>
              </a:rPr>
            </a:br>
            <a:r>
              <a:rPr lang="en-GB" sz="1800" b="1" spc="-100" dirty="0">
                <a:solidFill>
                  <a:schemeClr val="accent1">
                    <a:lumMod val="50000"/>
                  </a:schemeClr>
                </a:solidFill>
                <a:latin typeface="Arial"/>
                <a:ea typeface="Times New Roman"/>
                <a:cs typeface="+mj-cs"/>
              </a:rPr>
              <a:t/>
            </a:r>
            <a:br>
              <a:rPr lang="en-GB" sz="1800" b="1" spc="-100" dirty="0">
                <a:solidFill>
                  <a:schemeClr val="accent1">
                    <a:lumMod val="50000"/>
                  </a:schemeClr>
                </a:solidFill>
                <a:latin typeface="Arial"/>
                <a:ea typeface="Times New Roman"/>
                <a:cs typeface="+mj-cs"/>
              </a:rPr>
            </a:br>
            <a:r>
              <a:rPr lang="en-GB" sz="1800" b="1" spc="-100" dirty="0" smtClean="0">
                <a:solidFill>
                  <a:schemeClr val="accent1">
                    <a:lumMod val="50000"/>
                  </a:schemeClr>
                </a:solidFill>
                <a:latin typeface="Arial"/>
                <a:ea typeface="Times New Roman"/>
                <a:cs typeface="+mj-cs"/>
              </a:rPr>
              <a:t>From March 2012 till June 2015.</a:t>
            </a:r>
            <a:r>
              <a:rPr lang="en-GB" sz="1800" b="1" spc="-100" dirty="0">
                <a:solidFill>
                  <a:schemeClr val="accent1">
                    <a:lumMod val="50000"/>
                  </a:schemeClr>
                </a:solidFill>
                <a:latin typeface="Arial"/>
                <a:ea typeface="Times New Roman"/>
                <a:cs typeface="+mj-cs"/>
              </a:rPr>
              <a:t/>
            </a:r>
            <a:br>
              <a:rPr lang="en-GB" sz="1800" b="1" spc="-100" dirty="0">
                <a:solidFill>
                  <a:schemeClr val="accent1">
                    <a:lumMod val="50000"/>
                  </a:schemeClr>
                </a:solidFill>
                <a:latin typeface="Arial"/>
                <a:ea typeface="Times New Roman"/>
                <a:cs typeface="+mj-cs"/>
              </a:rPr>
            </a:br>
            <a:endParaRPr lang="en-GB" sz="1800" b="1" spc="-100" dirty="0" smtClean="0">
              <a:solidFill>
                <a:schemeClr val="accent1">
                  <a:lumMod val="50000"/>
                </a:schemeClr>
              </a:solidFill>
              <a:latin typeface="Arial"/>
              <a:ea typeface="Times New Roman"/>
              <a:cs typeface="+mj-cs"/>
            </a:endParaRPr>
          </a:p>
          <a:p>
            <a:pPr marL="285750" indent="-285750" eaLnBrk="1" fontAlgn="auto" hangingPunct="1">
              <a:spcAft>
                <a:spcPts val="0"/>
              </a:spcAft>
              <a:buFont typeface="Arial" pitchFamily="34" charset="0"/>
              <a:buChar char="•"/>
              <a:defRPr/>
            </a:pPr>
            <a:r>
              <a:rPr lang="en-GB" sz="1800" b="1" spc="-100" dirty="0" smtClean="0">
                <a:solidFill>
                  <a:schemeClr val="accent1">
                    <a:lumMod val="50000"/>
                  </a:schemeClr>
                </a:solidFill>
                <a:latin typeface="Arial"/>
                <a:ea typeface="Times New Roman"/>
                <a:cs typeface="+mj-cs"/>
              </a:rPr>
              <a:t>Budget: 3.600.000 Euro</a:t>
            </a:r>
            <a:endParaRPr lang="en-GB" dirty="0" smtClean="0">
              <a:solidFill>
                <a:schemeClr val="accent1">
                  <a:lumMod val="50000"/>
                </a:schemeClr>
              </a:solidFill>
              <a:latin typeface="Arial"/>
              <a:ea typeface="Times New Roman"/>
            </a:endParaRPr>
          </a:p>
        </p:txBody>
      </p:sp>
      <p:pic>
        <p:nvPicPr>
          <p:cNvPr id="15363" name="Picture 2" descr="logo fryslan"/>
          <p:cNvPicPr>
            <a:picLocks noChangeAspect="1" noChangeArrowheads="1"/>
          </p:cNvPicPr>
          <p:nvPr/>
        </p:nvPicPr>
        <p:blipFill>
          <a:blip r:embed="rId2"/>
          <a:srcRect/>
          <a:stretch>
            <a:fillRect/>
          </a:stretch>
        </p:blipFill>
        <p:spPr bwMode="auto">
          <a:xfrm>
            <a:off x="6732588" y="333375"/>
            <a:ext cx="1531937" cy="358775"/>
          </a:xfrm>
          <a:prstGeom prst="rect">
            <a:avLst/>
          </a:prstGeom>
          <a:noFill/>
          <a:ln w="9525">
            <a:noFill/>
            <a:miter lim="800000"/>
            <a:headEnd/>
            <a:tailEnd/>
          </a:ln>
        </p:spPr>
      </p:pic>
      <p:sp>
        <p:nvSpPr>
          <p:cNvPr id="15366" name="Tijdelijke aanduiding voor dianummer 4"/>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8ED0CA73-C611-4A7F-8B0B-7D3C260C39D3}" type="slidenum">
              <a:rPr lang="nl-NL"/>
              <a:pPr fontAlgn="base">
                <a:spcBef>
                  <a:spcPct val="0"/>
                </a:spcBef>
                <a:spcAft>
                  <a:spcPct val="0"/>
                </a:spcAft>
                <a:defRPr/>
              </a:pPr>
              <a:t>1</a:t>
            </a:fld>
            <a:endParaRPr lang="nl-NL"/>
          </a:p>
        </p:txBody>
      </p:sp>
      <p:pic>
        <p:nvPicPr>
          <p:cNvPr id="8" name="Picture 2" descr="J:\GDnP\Presentaties\windships\d977b962-2746-42b9-8f08-06f426cb696d.jpg"/>
          <p:cNvPicPr>
            <a:picLocks noChangeAspect="1" noChangeArrowheads="1"/>
          </p:cNvPicPr>
          <p:nvPr/>
        </p:nvPicPr>
        <p:blipFill>
          <a:blip r:embed="rId3" cstate="print"/>
          <a:srcRect/>
          <a:stretch>
            <a:fillRect/>
          </a:stretch>
        </p:blipFill>
        <p:spPr bwMode="auto">
          <a:xfrm>
            <a:off x="4788024" y="2564904"/>
            <a:ext cx="2952328" cy="2006068"/>
          </a:xfrm>
          <a:prstGeom prst="rect">
            <a:avLst/>
          </a:prstGeom>
          <a:noFill/>
          <a:ln w="9525">
            <a:noFill/>
            <a:miter lim="800000"/>
            <a:headEnd/>
            <a:tailEnd/>
          </a:ln>
        </p:spPr>
      </p:pic>
      <p:pic>
        <p:nvPicPr>
          <p:cNvPr id="9" name="Picture 2" descr="C:\Users\gdnp\Desktop\Rainbow Warrior\Files-in\virtek\RW57-2006-12-27\ZEILJACHT_04_07.jpg"/>
          <p:cNvPicPr>
            <a:picLocks noChangeAspect="1" noChangeArrowheads="1"/>
          </p:cNvPicPr>
          <p:nvPr/>
        </p:nvPicPr>
        <p:blipFill>
          <a:blip r:embed="rId4" cstate="print"/>
          <a:srcRect/>
          <a:stretch>
            <a:fillRect/>
          </a:stretch>
        </p:blipFill>
        <p:spPr bwMode="auto">
          <a:xfrm>
            <a:off x="467544" y="4246402"/>
            <a:ext cx="3549635" cy="1778403"/>
          </a:xfrm>
          <a:prstGeom prst="rect">
            <a:avLst/>
          </a:prstGeom>
          <a:noFill/>
          <a:ln w="9525">
            <a:noFill/>
            <a:miter lim="800000"/>
            <a:headEnd/>
            <a:tailEnd/>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38138" y="548357"/>
            <a:ext cx="7762875" cy="360363"/>
          </a:xfrm>
        </p:spPr>
        <p:txBody>
          <a:bodyPr/>
          <a:lstStyle/>
          <a:p>
            <a:pPr eaLnBrk="1" fontAlgn="auto" hangingPunct="1">
              <a:spcAft>
                <a:spcPts val="0"/>
              </a:spcAft>
              <a:defRPr/>
            </a:pPr>
            <a:r>
              <a:rPr lang="en-GB" sz="3600" b="1" dirty="0">
                <a:solidFill>
                  <a:srgbClr val="1F497D"/>
                </a:solidFill>
                <a:latin typeface="Arial"/>
                <a:ea typeface="Times New Roman"/>
              </a:rPr>
              <a:t>4</a:t>
            </a:r>
            <a:r>
              <a:rPr lang="en-GB" sz="3600" b="1" dirty="0" smtClean="0">
                <a:solidFill>
                  <a:srgbClr val="1F497D"/>
                </a:solidFill>
                <a:latin typeface="Arial"/>
                <a:ea typeface="Times New Roman"/>
              </a:rPr>
              <a:t>: Work packages</a:t>
            </a:r>
            <a:endParaRPr lang="nl-NL" sz="3600" dirty="0"/>
          </a:p>
        </p:txBody>
      </p:sp>
      <p:sp>
        <p:nvSpPr>
          <p:cNvPr id="8" name="Tekstvak 7"/>
          <p:cNvSpPr txBox="1"/>
          <p:nvPr/>
        </p:nvSpPr>
        <p:spPr>
          <a:xfrm>
            <a:off x="683468" y="902325"/>
            <a:ext cx="7200900" cy="5139869"/>
          </a:xfrm>
          <a:prstGeom prst="rect">
            <a:avLst/>
          </a:prstGeom>
          <a:noFill/>
        </p:spPr>
        <p:txBody>
          <a:bodyPr>
            <a:spAutoFit/>
          </a:bodyPr>
          <a:lstStyle/>
          <a:p>
            <a:pPr marL="342900" lvl="1"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ea typeface="Calibri"/>
                <a:cs typeface="Times New Roman"/>
              </a:rPr>
              <a:t>Work package 3:  </a:t>
            </a:r>
          </a:p>
          <a:p>
            <a:pPr marL="0" lvl="1" fontAlgn="auto">
              <a:spcBef>
                <a:spcPts val="0"/>
              </a:spcBef>
              <a:spcAft>
                <a:spcPts val="0"/>
              </a:spcAft>
              <a:defRPr/>
            </a:pPr>
            <a:r>
              <a:rPr lang="en-GB" sz="2000" b="1" dirty="0" smtClean="0">
                <a:solidFill>
                  <a:schemeClr val="accent1">
                    <a:lumMod val="50000"/>
                  </a:schemeClr>
                </a:solidFill>
                <a:latin typeface="+mj-lt"/>
                <a:ea typeface="Calibri"/>
                <a:cs typeface="Times New Roman"/>
              </a:rPr>
              <a:t>Applied technical engineering, design, create living labs</a:t>
            </a:r>
          </a:p>
          <a:p>
            <a:pPr marL="342900" lvl="1" indent="-342900" fontAlgn="auto">
              <a:spcBef>
                <a:spcPts val="0"/>
              </a:spcBef>
              <a:spcAft>
                <a:spcPts val="0"/>
              </a:spcAft>
              <a:buFont typeface="Arial" pitchFamily="34" charset="0"/>
              <a:buChar char="•"/>
              <a:defRPr/>
            </a:pPr>
            <a:endParaRPr lang="en-GB" sz="1600" b="1" dirty="0" smtClean="0">
              <a:solidFill>
                <a:schemeClr val="accent1">
                  <a:lumMod val="50000"/>
                </a:schemeClr>
              </a:solidFill>
              <a:latin typeface="+mj-lt"/>
              <a:ea typeface="Calibri"/>
              <a:cs typeface="Times New Roman"/>
            </a:endParaRPr>
          </a:p>
          <a:p>
            <a:pPr marL="342900" lvl="1" indent="-342900" fontAlgn="auto">
              <a:spcBef>
                <a:spcPts val="0"/>
              </a:spcBef>
              <a:spcAft>
                <a:spcPts val="0"/>
              </a:spcAft>
              <a:buFont typeface="+mj-lt"/>
              <a:buAutoNum type="arabicPeriod" startAt="4"/>
              <a:defRPr/>
            </a:pPr>
            <a:r>
              <a:rPr lang="en-GB" sz="1600" b="1" dirty="0" smtClean="0">
                <a:solidFill>
                  <a:schemeClr val="accent1">
                    <a:lumMod val="50000"/>
                  </a:schemeClr>
                </a:solidFill>
                <a:latin typeface="+mj-lt"/>
              </a:rPr>
              <a:t>Development of at least three hybrid sailing ship concepts; optimized for specific routes; taking into account wind conditions, sizes of ships and local settings.</a:t>
            </a:r>
            <a:br>
              <a:rPr lang="en-GB" sz="1600" b="1" dirty="0" smtClean="0">
                <a:solidFill>
                  <a:schemeClr val="accent1">
                    <a:lumMod val="50000"/>
                  </a:schemeClr>
                </a:solidFill>
                <a:latin typeface="+mj-lt"/>
              </a:rPr>
            </a:br>
            <a:r>
              <a:rPr lang="en-GB" sz="1600" b="1" dirty="0" smtClean="0">
                <a:solidFill>
                  <a:schemeClr val="accent1">
                    <a:lumMod val="50000"/>
                  </a:schemeClr>
                </a:solidFill>
                <a:latin typeface="+mj-lt"/>
              </a:rPr>
              <a:t/>
            </a:r>
            <a:br>
              <a:rPr lang="en-GB" sz="1600" b="1" dirty="0" smtClean="0">
                <a:solidFill>
                  <a:schemeClr val="accent1">
                    <a:lumMod val="50000"/>
                  </a:schemeClr>
                </a:solidFill>
                <a:latin typeface="+mj-lt"/>
              </a:rPr>
            </a:br>
            <a:endParaRPr lang="en-GB" sz="1600" b="1" dirty="0" smtClean="0">
              <a:solidFill>
                <a:schemeClr val="accent1">
                  <a:lumMod val="50000"/>
                </a:schemeClr>
              </a:solidFill>
              <a:latin typeface="+mj-lt"/>
            </a:endParaRPr>
          </a:p>
          <a:p>
            <a:pPr marL="342900" lvl="1" indent="-342900" fontAlgn="auto">
              <a:spcBef>
                <a:spcPts val="0"/>
              </a:spcBef>
              <a:spcAft>
                <a:spcPts val="0"/>
              </a:spcAft>
              <a:buFont typeface="+mj-lt"/>
              <a:buAutoNum type="arabicPeriod" startAt="4"/>
              <a:defRPr/>
            </a:pPr>
            <a:r>
              <a:rPr lang="en-GB" sz="1600" b="1" dirty="0" smtClean="0">
                <a:solidFill>
                  <a:schemeClr val="accent1">
                    <a:lumMod val="50000"/>
                  </a:schemeClr>
                </a:solidFill>
                <a:latin typeface="+mj-lt"/>
              </a:rPr>
              <a:t>Compare efficiency and handling of hybrid sailing ships. Develop hybrid sailing ship efficiency indicators.</a:t>
            </a:r>
            <a:br>
              <a:rPr lang="en-GB" sz="1600" b="1" dirty="0" smtClean="0">
                <a:solidFill>
                  <a:schemeClr val="accent1">
                    <a:lumMod val="50000"/>
                  </a:schemeClr>
                </a:solidFill>
                <a:latin typeface="+mj-lt"/>
              </a:rPr>
            </a:br>
            <a:r>
              <a:rPr lang="en-GB" sz="1600" b="1" dirty="0" smtClean="0">
                <a:solidFill>
                  <a:schemeClr val="accent1">
                    <a:lumMod val="50000"/>
                  </a:schemeClr>
                </a:solidFill>
                <a:latin typeface="+mj-lt"/>
              </a:rPr>
              <a:t/>
            </a:r>
            <a:br>
              <a:rPr lang="en-GB" sz="1600" b="1" dirty="0" smtClean="0">
                <a:solidFill>
                  <a:schemeClr val="accent1">
                    <a:lumMod val="50000"/>
                  </a:schemeClr>
                </a:solidFill>
                <a:latin typeface="+mj-lt"/>
              </a:rPr>
            </a:br>
            <a:r>
              <a:rPr lang="en-GB" sz="1600" b="1" dirty="0" smtClean="0">
                <a:solidFill>
                  <a:schemeClr val="accent1">
                    <a:lumMod val="50000"/>
                  </a:schemeClr>
                </a:solidFill>
                <a:latin typeface="+mj-lt"/>
              </a:rPr>
              <a:t/>
            </a:r>
            <a:br>
              <a:rPr lang="en-GB" sz="1600" b="1" dirty="0" smtClean="0">
                <a:solidFill>
                  <a:schemeClr val="accent1">
                    <a:lumMod val="50000"/>
                  </a:schemeClr>
                </a:solidFill>
                <a:latin typeface="+mj-lt"/>
              </a:rPr>
            </a:br>
            <a:endParaRPr lang="en-GB" sz="1600" b="1" dirty="0" smtClean="0">
              <a:solidFill>
                <a:schemeClr val="accent1">
                  <a:lumMod val="50000"/>
                </a:schemeClr>
              </a:solidFill>
              <a:latin typeface="+mj-lt"/>
            </a:endParaRPr>
          </a:p>
          <a:p>
            <a:pPr marL="342900" lvl="1" indent="-342900" fontAlgn="auto">
              <a:spcBef>
                <a:spcPts val="0"/>
              </a:spcBef>
              <a:spcAft>
                <a:spcPts val="0"/>
              </a:spcAft>
              <a:buFont typeface="+mj-lt"/>
              <a:buAutoNum type="arabicPeriod" startAt="4"/>
              <a:defRPr/>
            </a:pPr>
            <a:r>
              <a:rPr lang="en-GB" sz="1600" b="1" dirty="0" smtClean="0">
                <a:solidFill>
                  <a:schemeClr val="accent1">
                    <a:lumMod val="50000"/>
                  </a:schemeClr>
                </a:solidFill>
                <a:latin typeface="+mj-lt"/>
              </a:rPr>
              <a:t>Improvement of existing and new CONCEPTUAL DESIGNS of hulls, riggings, draught, loading for sailing ships in also in relation to stability criteria.</a:t>
            </a:r>
            <a:br>
              <a:rPr lang="en-GB" sz="1600" b="1" dirty="0" smtClean="0">
                <a:solidFill>
                  <a:schemeClr val="accent1">
                    <a:lumMod val="50000"/>
                  </a:schemeClr>
                </a:solidFill>
                <a:latin typeface="+mj-lt"/>
              </a:rPr>
            </a:br>
            <a:r>
              <a:rPr lang="en-GB" sz="1600" b="1" dirty="0" smtClean="0">
                <a:solidFill>
                  <a:schemeClr val="accent1">
                    <a:lumMod val="50000"/>
                  </a:schemeClr>
                </a:solidFill>
                <a:latin typeface="+mj-lt"/>
              </a:rPr>
              <a:t/>
            </a:r>
            <a:br>
              <a:rPr lang="en-GB" sz="1600" b="1" dirty="0" smtClean="0">
                <a:solidFill>
                  <a:schemeClr val="accent1">
                    <a:lumMod val="50000"/>
                  </a:schemeClr>
                </a:solidFill>
                <a:latin typeface="+mj-lt"/>
              </a:rPr>
            </a:br>
            <a:r>
              <a:rPr lang="en-GB" sz="1600" b="1" dirty="0" smtClean="0">
                <a:solidFill>
                  <a:schemeClr val="accent1">
                    <a:lumMod val="50000"/>
                  </a:schemeClr>
                </a:solidFill>
                <a:latin typeface="+mj-lt"/>
              </a:rPr>
              <a:t/>
            </a:r>
            <a:br>
              <a:rPr lang="en-GB" sz="1600" b="1" dirty="0" smtClean="0">
                <a:solidFill>
                  <a:schemeClr val="accent1">
                    <a:lumMod val="50000"/>
                  </a:schemeClr>
                </a:solidFill>
                <a:latin typeface="+mj-lt"/>
              </a:rPr>
            </a:br>
            <a:endParaRPr lang="en-GB" sz="1600" b="1" dirty="0" smtClean="0">
              <a:solidFill>
                <a:schemeClr val="accent1">
                  <a:lumMod val="50000"/>
                </a:schemeClr>
              </a:solidFill>
              <a:latin typeface="+mj-lt"/>
            </a:endParaRPr>
          </a:p>
          <a:p>
            <a:pPr marL="342900" lvl="1" indent="-342900" fontAlgn="auto">
              <a:spcBef>
                <a:spcPts val="0"/>
              </a:spcBef>
              <a:spcAft>
                <a:spcPts val="0"/>
              </a:spcAft>
              <a:buFont typeface="+mj-lt"/>
              <a:buAutoNum type="arabicPeriod" startAt="4"/>
              <a:defRPr/>
            </a:pPr>
            <a:r>
              <a:rPr lang="en-GB" sz="1600" b="1" dirty="0" smtClean="0">
                <a:solidFill>
                  <a:schemeClr val="accent1">
                    <a:lumMod val="50000"/>
                  </a:schemeClr>
                </a:solidFill>
                <a:latin typeface="+mj-lt"/>
                <a:ea typeface="Calibri"/>
                <a:cs typeface="Times New Roman"/>
              </a:rPr>
              <a:t>Execution and evaluation of pilot projects based on </a:t>
            </a:r>
            <a:r>
              <a:rPr lang="en-GB" sz="1600" b="1" dirty="0" err="1" smtClean="0">
                <a:solidFill>
                  <a:schemeClr val="accent1">
                    <a:lumMod val="50000"/>
                  </a:schemeClr>
                </a:solidFill>
                <a:latin typeface="+mj-lt"/>
                <a:ea typeface="Calibri"/>
                <a:cs typeface="Times New Roman"/>
              </a:rPr>
              <a:t>multisustainable</a:t>
            </a:r>
            <a:r>
              <a:rPr lang="en-GB" sz="1600" b="1" dirty="0" smtClean="0">
                <a:solidFill>
                  <a:schemeClr val="accent1">
                    <a:lumMod val="50000"/>
                  </a:schemeClr>
                </a:solidFill>
                <a:latin typeface="+mj-lt"/>
                <a:ea typeface="Calibri"/>
                <a:cs typeface="Times New Roman"/>
              </a:rPr>
              <a:t> propulsion systems. Rigid wings, LNG, Sailing Ships, 3 hybrid fishing ship etc.</a:t>
            </a:r>
          </a:p>
        </p:txBody>
      </p:sp>
      <p:sp>
        <p:nvSpPr>
          <p:cNvPr id="20484"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03BD1D10-3FF0-47DF-B5E3-2C2D47238306}" type="slidenum">
              <a:rPr lang="nl-NL"/>
              <a:pPr fontAlgn="base">
                <a:spcBef>
                  <a:spcPct val="0"/>
                </a:spcBef>
                <a:spcAft>
                  <a:spcPct val="0"/>
                </a:spcAft>
                <a:defRPr/>
              </a:pPr>
              <a:t>10</a:t>
            </a:fld>
            <a:endParaRPr lang="nl-NL"/>
          </a:p>
        </p:txBody>
      </p:sp>
    </p:spTree>
    <p:extLst>
      <p:ext uri="{BB962C8B-B14F-4D97-AF65-F5344CB8AC3E}">
        <p14:creationId xmlns:p14="http://schemas.microsoft.com/office/powerpoint/2010/main" val="1738767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2600" y="477937"/>
            <a:ext cx="7761288" cy="358775"/>
          </a:xfrm>
        </p:spPr>
        <p:txBody>
          <a:bodyPr/>
          <a:lstStyle/>
          <a:p>
            <a:pPr eaLnBrk="1" fontAlgn="auto" hangingPunct="1">
              <a:spcAft>
                <a:spcPts val="0"/>
              </a:spcAft>
              <a:defRPr/>
            </a:pPr>
            <a:r>
              <a:rPr lang="en-GB" sz="3600" b="1" dirty="0">
                <a:solidFill>
                  <a:srgbClr val="1F497D"/>
                </a:solidFill>
                <a:latin typeface="Arial"/>
                <a:ea typeface="Times New Roman"/>
              </a:rPr>
              <a:t>4</a:t>
            </a:r>
            <a:r>
              <a:rPr lang="en-GB" sz="3600" b="1" dirty="0" smtClean="0">
                <a:solidFill>
                  <a:srgbClr val="1F497D"/>
                </a:solidFill>
                <a:latin typeface="Arial"/>
                <a:ea typeface="Times New Roman"/>
              </a:rPr>
              <a:t>: Work packages</a:t>
            </a:r>
            <a:endParaRPr lang="nl-NL" sz="3600" dirty="0"/>
          </a:p>
        </p:txBody>
      </p:sp>
      <p:sp>
        <p:nvSpPr>
          <p:cNvPr id="4" name="Tekstvak 3"/>
          <p:cNvSpPr txBox="1"/>
          <p:nvPr/>
        </p:nvSpPr>
        <p:spPr>
          <a:xfrm>
            <a:off x="539750" y="908720"/>
            <a:ext cx="7416626" cy="5570756"/>
          </a:xfrm>
          <a:prstGeom prst="rect">
            <a:avLst/>
          </a:prstGeom>
          <a:noFill/>
        </p:spPr>
        <p:txBody>
          <a:bodyPr wrap="square">
            <a:spAutoFit/>
          </a:bodyPr>
          <a:lstStyle/>
          <a:p>
            <a:pPr marL="285750" lvl="1" indent="-285750" fontAlgn="auto">
              <a:spcBef>
                <a:spcPts val="0"/>
              </a:spcBef>
              <a:spcAft>
                <a:spcPts val="0"/>
              </a:spcAft>
              <a:buFont typeface="Arial" pitchFamily="34" charset="0"/>
              <a:buChar char="•"/>
              <a:defRPr/>
            </a:pPr>
            <a:r>
              <a:rPr lang="en-GB" sz="2000" b="1" dirty="0">
                <a:solidFill>
                  <a:schemeClr val="accent1">
                    <a:lumMod val="50000"/>
                  </a:schemeClr>
                </a:solidFill>
                <a:latin typeface="+mn-lt"/>
                <a:ea typeface="Calibri"/>
                <a:cs typeface="Times New Roman"/>
              </a:rPr>
              <a:t>Work </a:t>
            </a:r>
            <a:r>
              <a:rPr lang="en-GB" sz="2000" b="1" dirty="0" smtClean="0">
                <a:solidFill>
                  <a:schemeClr val="accent1">
                    <a:lumMod val="50000"/>
                  </a:schemeClr>
                </a:solidFill>
                <a:latin typeface="+mn-lt"/>
                <a:ea typeface="Calibri"/>
                <a:cs typeface="Times New Roman"/>
              </a:rPr>
              <a:t>package 4: Hybrid freight sailing in relation to economy.</a:t>
            </a:r>
          </a:p>
          <a:p>
            <a:pPr marL="8001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j-lt"/>
                <a:cs typeface="Times New Roman"/>
              </a:rPr>
              <a:t>Feasibility research, scenario development, </a:t>
            </a:r>
            <a:r>
              <a:rPr lang="en-GB" sz="1600" b="1" dirty="0" smtClean="0">
                <a:solidFill>
                  <a:schemeClr val="accent1">
                    <a:lumMod val="50000"/>
                  </a:schemeClr>
                </a:solidFill>
                <a:latin typeface="+mj-lt"/>
              </a:rPr>
              <a:t>d</a:t>
            </a:r>
            <a:r>
              <a:rPr lang="en-GB" sz="1600" b="1" dirty="0" smtClean="0">
                <a:solidFill>
                  <a:schemeClr val="accent1">
                    <a:lumMod val="50000"/>
                  </a:schemeClr>
                </a:solidFill>
                <a:latin typeface="+mj-lt"/>
                <a:ea typeface="Times New Roman"/>
              </a:rPr>
              <a:t>evelop Strategic Sustainable Sea Transport Plan containing scenario planning tools with  roadmap till 2050. </a:t>
            </a:r>
            <a:br>
              <a:rPr lang="en-GB" sz="1600" b="1" dirty="0" smtClean="0">
                <a:solidFill>
                  <a:schemeClr val="accent1">
                    <a:lumMod val="50000"/>
                  </a:schemeClr>
                </a:solidFill>
                <a:latin typeface="+mj-lt"/>
                <a:ea typeface="Times New Roman"/>
              </a:rPr>
            </a:br>
            <a:endParaRPr lang="en-GB" sz="1600" b="1" dirty="0" smtClean="0">
              <a:solidFill>
                <a:schemeClr val="accent1">
                  <a:lumMod val="50000"/>
                </a:schemeClr>
              </a:solidFill>
              <a:latin typeface="+mj-lt"/>
              <a:ea typeface="Times New Roman"/>
            </a:endParaRPr>
          </a:p>
          <a:p>
            <a:pPr marL="8001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Financial modelling; different hybrid sailing ship concepts in different contexts, investment cycles contributing to scenario planning. Identify investment models, (e.g. community funding) and promote them when contacting investors.</a:t>
            </a:r>
            <a:br>
              <a:rPr lang="en-GB" sz="1600" b="1" dirty="0" smtClean="0">
                <a:solidFill>
                  <a:schemeClr val="accent1">
                    <a:lumMod val="50000"/>
                  </a:schemeClr>
                </a:solidFill>
                <a:latin typeface="+mj-lt"/>
                <a:ea typeface="Times New Roman"/>
              </a:rPr>
            </a:br>
            <a:r>
              <a:rPr lang="en-GB" sz="1600" b="1" dirty="0" smtClean="0">
                <a:solidFill>
                  <a:schemeClr val="accent1">
                    <a:lumMod val="50000"/>
                  </a:schemeClr>
                </a:solidFill>
                <a:latin typeface="+mj-lt"/>
                <a:ea typeface="Times New Roman"/>
              </a:rPr>
              <a:t/>
            </a:r>
            <a:br>
              <a:rPr lang="en-GB" sz="1600" b="1" dirty="0" smtClean="0">
                <a:solidFill>
                  <a:schemeClr val="accent1">
                    <a:lumMod val="50000"/>
                  </a:schemeClr>
                </a:solidFill>
                <a:latin typeface="+mj-lt"/>
                <a:ea typeface="Times New Roman"/>
              </a:rPr>
            </a:br>
            <a:endParaRPr lang="en-GB" sz="1600" b="1" dirty="0" smtClean="0">
              <a:solidFill>
                <a:schemeClr val="accent1">
                  <a:lumMod val="50000"/>
                </a:schemeClr>
              </a:solidFill>
              <a:latin typeface="+mj-lt"/>
              <a:ea typeface="Times New Roman"/>
            </a:endParaRPr>
          </a:p>
          <a:p>
            <a:pPr marL="8001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j-lt"/>
              </a:rPr>
              <a:t>Impacts of logistics, define appropriate shipping lanes for different hybrid sailing ship concepts related to economic- and sustainable return of investments.</a:t>
            </a:r>
            <a:br>
              <a:rPr lang="en-GB" sz="1600" b="1" dirty="0" smtClean="0">
                <a:solidFill>
                  <a:schemeClr val="accent1">
                    <a:lumMod val="50000"/>
                  </a:schemeClr>
                </a:solidFill>
                <a:latin typeface="+mj-lt"/>
              </a:rPr>
            </a:br>
            <a:r>
              <a:rPr lang="en-GB" sz="1600" b="1" dirty="0" smtClean="0">
                <a:solidFill>
                  <a:schemeClr val="accent1">
                    <a:lumMod val="50000"/>
                  </a:schemeClr>
                </a:solidFill>
                <a:latin typeface="+mj-lt"/>
              </a:rPr>
              <a:t/>
            </a:r>
            <a:br>
              <a:rPr lang="en-GB" sz="1600" b="1" dirty="0" smtClean="0">
                <a:solidFill>
                  <a:schemeClr val="accent1">
                    <a:lumMod val="50000"/>
                  </a:schemeClr>
                </a:solidFill>
                <a:latin typeface="+mj-lt"/>
              </a:rPr>
            </a:br>
            <a:endParaRPr lang="en-GB" sz="1600" b="1" dirty="0" smtClean="0">
              <a:solidFill>
                <a:schemeClr val="accent1">
                  <a:lumMod val="50000"/>
                </a:schemeClr>
              </a:solidFill>
              <a:latin typeface="+mj-lt"/>
            </a:endParaRPr>
          </a:p>
          <a:p>
            <a:pPr marL="8001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j-lt"/>
              </a:rPr>
              <a:t>Marketing, identify target groups, unique selling points of hybrid sailing, branding message. Engage with cargo owners, owners, forwarders, brokers, ship owners, attend international events related to shipping. Interact with IMO, Green shipping coalition, Danish shipowner association, MAERSK Line etc.</a:t>
            </a:r>
          </a:p>
          <a:p>
            <a:pPr fontAlgn="auto">
              <a:spcBef>
                <a:spcPts val="0"/>
              </a:spcBef>
              <a:spcAft>
                <a:spcPts val="0"/>
              </a:spcAft>
              <a:defRPr/>
            </a:pPr>
            <a:endParaRPr lang="en-GB" sz="1600" dirty="0">
              <a:latin typeface="+mn-lt"/>
            </a:endParaRPr>
          </a:p>
        </p:txBody>
      </p:sp>
      <p:sp>
        <p:nvSpPr>
          <p:cNvPr id="21508"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9A0E5155-2C1A-4F21-B4A3-D882E661A5AA}" type="slidenum">
              <a:rPr lang="nl-NL"/>
              <a:pPr fontAlgn="base">
                <a:spcBef>
                  <a:spcPct val="0"/>
                </a:spcBef>
                <a:spcAft>
                  <a:spcPct val="0"/>
                </a:spcAft>
                <a:defRPr/>
              </a:pPr>
              <a:t>11</a:t>
            </a:fld>
            <a:endParaRPr lang="nl-NL"/>
          </a:p>
        </p:txBody>
      </p:sp>
    </p:spTree>
    <p:extLst>
      <p:ext uri="{BB962C8B-B14F-4D97-AF65-F5344CB8AC3E}">
        <p14:creationId xmlns:p14="http://schemas.microsoft.com/office/powerpoint/2010/main" val="2160261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2600" y="477937"/>
            <a:ext cx="7761288" cy="358775"/>
          </a:xfrm>
        </p:spPr>
        <p:txBody>
          <a:bodyPr/>
          <a:lstStyle/>
          <a:p>
            <a:pPr eaLnBrk="1" fontAlgn="auto" hangingPunct="1">
              <a:spcAft>
                <a:spcPts val="0"/>
              </a:spcAft>
              <a:defRPr/>
            </a:pPr>
            <a:r>
              <a:rPr lang="en-GB" sz="3600" b="1" dirty="0">
                <a:solidFill>
                  <a:srgbClr val="1F497D"/>
                </a:solidFill>
                <a:latin typeface="Arial"/>
                <a:ea typeface="Times New Roman"/>
              </a:rPr>
              <a:t>4</a:t>
            </a:r>
            <a:r>
              <a:rPr lang="en-GB" sz="3600" b="1" dirty="0" smtClean="0">
                <a:solidFill>
                  <a:srgbClr val="1F497D"/>
                </a:solidFill>
                <a:latin typeface="Arial"/>
                <a:ea typeface="Times New Roman"/>
              </a:rPr>
              <a:t>: Work packages</a:t>
            </a:r>
            <a:endParaRPr lang="nl-NL" sz="3600" dirty="0"/>
          </a:p>
        </p:txBody>
      </p:sp>
      <p:sp>
        <p:nvSpPr>
          <p:cNvPr id="4" name="Tekstvak 3"/>
          <p:cNvSpPr txBox="1"/>
          <p:nvPr/>
        </p:nvSpPr>
        <p:spPr>
          <a:xfrm>
            <a:off x="539750" y="908720"/>
            <a:ext cx="7416626" cy="5693866"/>
          </a:xfrm>
          <a:prstGeom prst="rect">
            <a:avLst/>
          </a:prstGeom>
          <a:noFill/>
        </p:spPr>
        <p:txBody>
          <a:bodyPr wrap="square">
            <a:spAutoFit/>
          </a:bodyPr>
          <a:lstStyle/>
          <a:p>
            <a:pPr marL="285750" lvl="1" indent="-28575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ea typeface="Calibri"/>
                <a:cs typeface="Times New Roman"/>
              </a:rPr>
              <a:t>Work package 5: </a:t>
            </a:r>
          </a:p>
          <a:p>
            <a:pPr marL="0" lvl="1" fontAlgn="auto">
              <a:spcBef>
                <a:spcPts val="0"/>
              </a:spcBef>
              <a:spcAft>
                <a:spcPts val="0"/>
              </a:spcAft>
              <a:defRPr/>
            </a:pPr>
            <a:r>
              <a:rPr lang="en-GB" sz="2000" b="1" dirty="0" smtClean="0">
                <a:solidFill>
                  <a:schemeClr val="accent1">
                    <a:lumMod val="50000"/>
                  </a:schemeClr>
                </a:solidFill>
                <a:latin typeface="+mj-lt"/>
              </a:rPr>
              <a:t>Influence integrate policy legislation related to hybrid freight sailing</a:t>
            </a:r>
            <a:r>
              <a:rPr lang="en-GB" sz="2000" b="1" dirty="0" smtClean="0">
                <a:solidFill>
                  <a:schemeClr val="accent1">
                    <a:lumMod val="50000"/>
                  </a:schemeClr>
                </a:solidFill>
                <a:latin typeface="+mj-lt"/>
                <a:ea typeface="Calibri"/>
                <a:cs typeface="Times New Roman"/>
              </a:rPr>
              <a:t>.</a:t>
            </a:r>
          </a:p>
          <a:p>
            <a:pPr marL="0" lvl="1" fontAlgn="auto">
              <a:spcBef>
                <a:spcPts val="0"/>
              </a:spcBef>
              <a:spcAft>
                <a:spcPts val="0"/>
              </a:spcAft>
              <a:defRPr/>
            </a:pPr>
            <a:endParaRPr lang="en-GB" sz="2000" b="1" dirty="0" smtClean="0">
              <a:solidFill>
                <a:schemeClr val="accent1">
                  <a:lumMod val="50000"/>
                </a:schemeClr>
              </a:solidFill>
              <a:latin typeface="+mj-lt"/>
              <a:ea typeface="Calibri"/>
              <a:cs typeface="Times New Roman"/>
            </a:endParaRPr>
          </a:p>
          <a:p>
            <a:pPr marL="342900" lvl="1" indent="-3429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Review policy and develop recommendations in relation to building and operating hybrid sailing ships. Interact with decision makers IMO, EU, NS riparian states.</a:t>
            </a:r>
          </a:p>
          <a:p>
            <a:pPr marL="342900" lvl="1" indent="-342900" fontAlgn="auto">
              <a:spcBef>
                <a:spcPts val="0"/>
              </a:spcBef>
              <a:spcAft>
                <a:spcPts val="0"/>
              </a:spcAft>
              <a:buFont typeface="+mj-lt"/>
              <a:buAutoNum type="arabicPeriod"/>
              <a:defRPr/>
            </a:pPr>
            <a:endParaRPr lang="en-GB" sz="1600" b="1" dirty="0" smtClean="0">
              <a:solidFill>
                <a:schemeClr val="accent1">
                  <a:lumMod val="50000"/>
                </a:schemeClr>
              </a:solidFill>
              <a:latin typeface="+mj-lt"/>
              <a:ea typeface="Times New Roman"/>
            </a:endParaRPr>
          </a:p>
          <a:p>
            <a:pPr marL="342900" lvl="1"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ea typeface="Times New Roman"/>
              </a:rPr>
              <a:t>Fit environmental ship indices in hybrid freight sailing. </a:t>
            </a:r>
          </a:p>
          <a:p>
            <a:pPr marL="8001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ea typeface="Times New Roman"/>
              </a:rPr>
              <a:t>Harmonisation ship indices in different harbours. </a:t>
            </a:r>
          </a:p>
          <a:p>
            <a:pPr marL="8001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ea typeface="Times New Roman"/>
              </a:rPr>
              <a:t>Define incentives that facilitate the implementation of Hybrid Sailing. </a:t>
            </a:r>
          </a:p>
          <a:p>
            <a:pPr marL="8001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ea typeface="Times New Roman"/>
              </a:rPr>
              <a:t>Promote eco-labelling schemes (proactive governance)</a:t>
            </a:r>
          </a:p>
          <a:p>
            <a:pPr marL="8001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ea typeface="Times New Roman"/>
              </a:rPr>
              <a:t>Low carbon shipping incentives.</a:t>
            </a:r>
          </a:p>
          <a:p>
            <a:pPr marL="8001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ea typeface="Times New Roman"/>
              </a:rPr>
              <a:t>Steps to include hybrid freight sailing in ETS: Emission Trading System. </a:t>
            </a:r>
          </a:p>
          <a:p>
            <a:pPr marL="8001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ea typeface="Times New Roman"/>
              </a:rPr>
              <a:t>Make recommendations for legislation based on earlier calculations.</a:t>
            </a:r>
          </a:p>
          <a:p>
            <a:pPr marL="800100" lvl="2" indent="-342900" fontAlgn="auto">
              <a:spcBef>
                <a:spcPts val="0"/>
              </a:spcBef>
              <a:spcAft>
                <a:spcPts val="0"/>
              </a:spcAft>
              <a:buFont typeface="+mj-lt"/>
              <a:buAutoNum type="arabicPeriod"/>
              <a:defRPr/>
            </a:pPr>
            <a:endParaRPr lang="en-GB" sz="1600" b="1" dirty="0" smtClean="0">
              <a:solidFill>
                <a:schemeClr val="accent1">
                  <a:lumMod val="50000"/>
                </a:schemeClr>
              </a:solidFill>
              <a:latin typeface="+mn-lt"/>
              <a:ea typeface="Calibri"/>
              <a:cs typeface="Times New Roman"/>
            </a:endParaRPr>
          </a:p>
          <a:p>
            <a:pPr marL="342900" lvl="1" indent="-3429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Environmental issues and their impact. Research for environmental benefits of hybrid freight sailing. Calculate emission reduction, for several scenario’s based on different hybrid sailing concepts. Run advances 3 dimensional chemistry transport model for calculating reduced pollutants concentrations in the NSR. Estimate benefits environment, public health societal benefits.</a:t>
            </a:r>
            <a:endParaRPr lang="en-GB" sz="1600" b="1" dirty="0" smtClean="0">
              <a:solidFill>
                <a:schemeClr val="accent1">
                  <a:lumMod val="50000"/>
                </a:schemeClr>
              </a:solidFill>
              <a:latin typeface="+mj-lt"/>
              <a:ea typeface="Calibri"/>
              <a:cs typeface="Times New Roman"/>
            </a:endParaRPr>
          </a:p>
          <a:p>
            <a:pPr marL="0" lvl="1" fontAlgn="auto">
              <a:spcBef>
                <a:spcPts val="0"/>
              </a:spcBef>
              <a:spcAft>
                <a:spcPts val="0"/>
              </a:spcAft>
              <a:defRPr/>
            </a:pPr>
            <a:endParaRPr lang="en-GB" sz="1600" b="1" dirty="0" smtClean="0">
              <a:solidFill>
                <a:prstClr val="black"/>
              </a:solidFill>
              <a:latin typeface="+mj-lt"/>
              <a:ea typeface="Calibri"/>
              <a:cs typeface="Times New Roman"/>
            </a:endParaRPr>
          </a:p>
          <a:p>
            <a:pPr fontAlgn="auto">
              <a:spcBef>
                <a:spcPts val="0"/>
              </a:spcBef>
              <a:spcAft>
                <a:spcPts val="0"/>
              </a:spcAft>
              <a:defRPr/>
            </a:pPr>
            <a:endParaRPr lang="en-GB" sz="1600" dirty="0">
              <a:latin typeface="+mj-lt"/>
            </a:endParaRPr>
          </a:p>
        </p:txBody>
      </p:sp>
      <p:sp>
        <p:nvSpPr>
          <p:cNvPr id="21508"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9A0E5155-2C1A-4F21-B4A3-D882E661A5AA}" type="slidenum">
              <a:rPr lang="nl-NL"/>
              <a:pPr fontAlgn="base">
                <a:spcBef>
                  <a:spcPct val="0"/>
                </a:spcBef>
                <a:spcAft>
                  <a:spcPct val="0"/>
                </a:spcAft>
                <a:defRPr/>
              </a:pPr>
              <a:t>12</a:t>
            </a:fld>
            <a:endParaRPr lang="nl-NL"/>
          </a:p>
        </p:txBody>
      </p:sp>
    </p:spTree>
    <p:extLst>
      <p:ext uri="{BB962C8B-B14F-4D97-AF65-F5344CB8AC3E}">
        <p14:creationId xmlns:p14="http://schemas.microsoft.com/office/powerpoint/2010/main" val="787641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2600" y="477937"/>
            <a:ext cx="7761288" cy="358775"/>
          </a:xfrm>
        </p:spPr>
        <p:txBody>
          <a:bodyPr/>
          <a:lstStyle/>
          <a:p>
            <a:pPr eaLnBrk="1" fontAlgn="auto" hangingPunct="1">
              <a:spcAft>
                <a:spcPts val="0"/>
              </a:spcAft>
              <a:defRPr/>
            </a:pPr>
            <a:r>
              <a:rPr lang="en-GB" sz="3600" b="1" dirty="0">
                <a:solidFill>
                  <a:srgbClr val="1F497D"/>
                </a:solidFill>
                <a:latin typeface="Arial"/>
                <a:ea typeface="Times New Roman"/>
              </a:rPr>
              <a:t>4</a:t>
            </a:r>
            <a:r>
              <a:rPr lang="en-GB" sz="3600" b="1" dirty="0" smtClean="0">
                <a:solidFill>
                  <a:srgbClr val="1F497D"/>
                </a:solidFill>
                <a:latin typeface="Arial"/>
                <a:ea typeface="Times New Roman"/>
              </a:rPr>
              <a:t>: Work packages</a:t>
            </a:r>
            <a:endParaRPr lang="nl-NL" sz="3600" dirty="0"/>
          </a:p>
        </p:txBody>
      </p:sp>
      <p:sp>
        <p:nvSpPr>
          <p:cNvPr id="4" name="Tekstvak 3"/>
          <p:cNvSpPr txBox="1"/>
          <p:nvPr/>
        </p:nvSpPr>
        <p:spPr>
          <a:xfrm>
            <a:off x="529916" y="1352957"/>
            <a:ext cx="7416626" cy="4524315"/>
          </a:xfrm>
          <a:prstGeom prst="rect">
            <a:avLst/>
          </a:prstGeom>
          <a:noFill/>
        </p:spPr>
        <p:txBody>
          <a:bodyPr wrap="square">
            <a:spAutoFit/>
          </a:bodyPr>
          <a:lstStyle/>
          <a:p>
            <a:pPr marL="285750" lvl="1" indent="-285750" fontAlgn="auto">
              <a:spcBef>
                <a:spcPts val="0"/>
              </a:spcBef>
              <a:spcAft>
                <a:spcPts val="0"/>
              </a:spcAft>
              <a:buFont typeface="Arial" pitchFamily="34" charset="0"/>
              <a:buChar char="•"/>
              <a:defRPr/>
            </a:pPr>
            <a:r>
              <a:rPr lang="en-GB" sz="2000" b="1" dirty="0" smtClean="0">
                <a:solidFill>
                  <a:schemeClr val="accent1">
                    <a:lumMod val="50000"/>
                  </a:schemeClr>
                </a:solidFill>
                <a:latin typeface="+mj-lt"/>
                <a:ea typeface="Calibri"/>
                <a:cs typeface="Times New Roman"/>
              </a:rPr>
              <a:t>Work package 6: </a:t>
            </a:r>
          </a:p>
          <a:p>
            <a:pPr marL="0" lvl="1" fontAlgn="auto">
              <a:spcBef>
                <a:spcPts val="0"/>
              </a:spcBef>
              <a:spcAft>
                <a:spcPts val="0"/>
              </a:spcAft>
              <a:defRPr/>
            </a:pPr>
            <a:r>
              <a:rPr lang="en-GB" sz="2000" b="1" dirty="0" smtClean="0">
                <a:solidFill>
                  <a:schemeClr val="accent1">
                    <a:lumMod val="50000"/>
                  </a:schemeClr>
                </a:solidFill>
                <a:latin typeface="+mj-lt"/>
              </a:rPr>
              <a:t>Building public private alliances aiming for implementation</a:t>
            </a:r>
          </a:p>
          <a:p>
            <a:pPr marL="0" lvl="1" fontAlgn="auto">
              <a:spcBef>
                <a:spcPts val="0"/>
              </a:spcBef>
              <a:spcAft>
                <a:spcPts val="0"/>
              </a:spcAft>
              <a:defRPr/>
            </a:pPr>
            <a:endParaRPr lang="en-GB" sz="2000" b="1" dirty="0" smtClean="0">
              <a:solidFill>
                <a:schemeClr val="accent1">
                  <a:lumMod val="50000"/>
                </a:schemeClr>
              </a:solidFill>
              <a:latin typeface="+mj-lt"/>
              <a:ea typeface="Calibri"/>
              <a:cs typeface="Times New Roman"/>
            </a:endParaRPr>
          </a:p>
          <a:p>
            <a:pPr marL="0" lvl="1" fontAlgn="auto">
              <a:spcBef>
                <a:spcPts val="0"/>
              </a:spcBef>
              <a:spcAft>
                <a:spcPts val="0"/>
              </a:spcAft>
              <a:defRPr/>
            </a:pPr>
            <a:endParaRPr lang="en-GB" sz="2000" b="1" dirty="0" smtClean="0">
              <a:solidFill>
                <a:schemeClr val="accent1">
                  <a:lumMod val="50000"/>
                </a:schemeClr>
              </a:solidFill>
              <a:latin typeface="+mj-lt"/>
              <a:ea typeface="Calibri"/>
              <a:cs typeface="Times New Roman"/>
            </a:endParaRPr>
          </a:p>
          <a:p>
            <a:pPr marL="342900" lvl="1"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rPr>
              <a:t>Enhance good proactive governance and sustainable </a:t>
            </a:r>
            <a:r>
              <a:rPr lang="en-GB" sz="1600" b="1" dirty="0" err="1" smtClean="0">
                <a:solidFill>
                  <a:schemeClr val="accent1">
                    <a:lumMod val="50000"/>
                  </a:schemeClr>
                </a:solidFill>
                <a:latin typeface="+mn-lt"/>
              </a:rPr>
              <a:t>s@il</a:t>
            </a:r>
            <a:r>
              <a:rPr lang="en-GB" sz="1600" b="1" dirty="0" smtClean="0">
                <a:solidFill>
                  <a:schemeClr val="accent1">
                    <a:lumMod val="50000"/>
                  </a:schemeClr>
                </a:solidFill>
                <a:latin typeface="+mn-lt"/>
              </a:rPr>
              <a:t>)business also by including public awareness. Enhance </a:t>
            </a:r>
            <a:r>
              <a:rPr lang="en-GB" sz="1600" b="1" dirty="0" smtClean="0">
                <a:solidFill>
                  <a:schemeClr val="accent1">
                    <a:lumMod val="50000"/>
                  </a:schemeClr>
                </a:solidFill>
                <a:latin typeface="+mn-lt"/>
                <a:ea typeface="Times New Roman"/>
              </a:rPr>
              <a:t>active Corporate Social Responsibility policy.</a:t>
            </a:r>
          </a:p>
          <a:p>
            <a:pPr marL="342900" lvl="1" indent="-342900" fontAlgn="auto">
              <a:spcBef>
                <a:spcPts val="0"/>
              </a:spcBef>
              <a:spcAft>
                <a:spcPts val="0"/>
              </a:spcAft>
              <a:buFont typeface="+mj-lt"/>
              <a:buAutoNum type="arabicPeriod"/>
              <a:defRPr/>
            </a:pPr>
            <a:endParaRPr lang="en-GB" sz="1600" b="1" dirty="0" smtClean="0">
              <a:solidFill>
                <a:schemeClr val="accent1">
                  <a:lumMod val="50000"/>
                </a:schemeClr>
              </a:solidFill>
              <a:latin typeface="+mn-lt"/>
              <a:ea typeface="Times New Roman"/>
            </a:endParaRPr>
          </a:p>
          <a:p>
            <a:pPr marL="342900" lvl="1" indent="-342900" fontAlgn="auto">
              <a:spcBef>
                <a:spcPts val="0"/>
              </a:spcBef>
              <a:spcAft>
                <a:spcPts val="0"/>
              </a:spcAft>
              <a:buFont typeface="+mj-lt"/>
              <a:buAutoNum type="arabicPeriod"/>
              <a:defRPr/>
            </a:pPr>
            <a:endParaRPr lang="en-GB" sz="1600" b="1" dirty="0" smtClean="0">
              <a:solidFill>
                <a:schemeClr val="accent1">
                  <a:lumMod val="50000"/>
                </a:schemeClr>
              </a:solidFill>
              <a:latin typeface="+mn-lt"/>
              <a:ea typeface="Times New Roman"/>
            </a:endParaRPr>
          </a:p>
          <a:p>
            <a:pPr marL="342900" lvl="1" indent="-3429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Building of co-creative alliances; by involving regional hinterland stakeholders during the development of s@iling concepts. Involve different kind of partners, including end users in regional S@IL activities.</a:t>
            </a:r>
            <a:br>
              <a:rPr lang="en-GB" sz="1600" b="1" dirty="0" smtClean="0">
                <a:solidFill>
                  <a:schemeClr val="accent1">
                    <a:lumMod val="50000"/>
                  </a:schemeClr>
                </a:solidFill>
                <a:latin typeface="+mj-lt"/>
                <a:ea typeface="Times New Roman"/>
              </a:rPr>
            </a:br>
            <a:endParaRPr lang="en-GB" sz="1600" b="1" dirty="0" smtClean="0">
              <a:solidFill>
                <a:schemeClr val="accent1">
                  <a:lumMod val="50000"/>
                </a:schemeClr>
              </a:solidFill>
              <a:latin typeface="+mj-lt"/>
              <a:ea typeface="Times New Roman"/>
            </a:endParaRPr>
          </a:p>
          <a:p>
            <a:pPr marL="342900" lvl="1" indent="-342900" fontAlgn="auto">
              <a:spcBef>
                <a:spcPts val="0"/>
              </a:spcBef>
              <a:spcAft>
                <a:spcPts val="0"/>
              </a:spcAft>
              <a:buFont typeface="+mj-lt"/>
              <a:buAutoNum type="arabicPeriod"/>
              <a:defRPr/>
            </a:pPr>
            <a:endParaRPr lang="en-GB" sz="1600" b="1" dirty="0" smtClean="0">
              <a:solidFill>
                <a:schemeClr val="accent1">
                  <a:lumMod val="50000"/>
                </a:schemeClr>
              </a:solidFill>
              <a:latin typeface="+mj-lt"/>
              <a:ea typeface="Times New Roman"/>
            </a:endParaRPr>
          </a:p>
          <a:p>
            <a:pPr marL="342900" lvl="1" indent="-3429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Clustering and building private public alliances. From contact to contract events. Develop new network models.</a:t>
            </a:r>
            <a:r>
              <a:rPr lang="en-GB" sz="1600" b="1" dirty="0" smtClean="0">
                <a:solidFill>
                  <a:srgbClr val="000000"/>
                </a:solidFill>
                <a:latin typeface="+mj-lt"/>
                <a:ea typeface="Times New Roman"/>
              </a:rPr>
              <a:t/>
            </a:r>
            <a:br>
              <a:rPr lang="en-GB" sz="1600" b="1" dirty="0" smtClean="0">
                <a:solidFill>
                  <a:srgbClr val="000000"/>
                </a:solidFill>
                <a:latin typeface="+mj-lt"/>
                <a:ea typeface="Times New Roman"/>
              </a:rPr>
            </a:br>
            <a:endParaRPr lang="en-GB" sz="1600" b="1" dirty="0" smtClean="0">
              <a:solidFill>
                <a:srgbClr val="000000"/>
              </a:solidFill>
              <a:latin typeface="+mj-lt"/>
              <a:ea typeface="Times New Roman"/>
            </a:endParaRPr>
          </a:p>
          <a:p>
            <a:pPr marL="342900" lvl="1" indent="-342900" fontAlgn="auto">
              <a:spcBef>
                <a:spcPts val="0"/>
              </a:spcBef>
              <a:spcAft>
                <a:spcPts val="0"/>
              </a:spcAft>
              <a:buFont typeface="+mj-lt"/>
              <a:buAutoNum type="arabicPeriod"/>
              <a:defRPr/>
            </a:pPr>
            <a:endParaRPr lang="en-GB" sz="1600" b="1" dirty="0" smtClean="0">
              <a:latin typeface="+mj-lt"/>
            </a:endParaRPr>
          </a:p>
        </p:txBody>
      </p:sp>
      <p:sp>
        <p:nvSpPr>
          <p:cNvPr id="21508"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9A0E5155-2C1A-4F21-B4A3-D882E661A5AA}" type="slidenum">
              <a:rPr lang="nl-NL"/>
              <a:pPr fontAlgn="base">
                <a:spcBef>
                  <a:spcPct val="0"/>
                </a:spcBef>
                <a:spcAft>
                  <a:spcPct val="0"/>
                </a:spcAft>
                <a:defRPr/>
              </a:pPr>
              <a:t>13</a:t>
            </a:fld>
            <a:endParaRPr lang="nl-NL"/>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476" y="5301208"/>
            <a:ext cx="2040756" cy="135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208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82600" y="549945"/>
            <a:ext cx="7761288" cy="358775"/>
          </a:xfrm>
        </p:spPr>
        <p:txBody>
          <a:bodyPr/>
          <a:lstStyle/>
          <a:p>
            <a:pPr eaLnBrk="1" fontAlgn="auto" hangingPunct="1">
              <a:spcAft>
                <a:spcPts val="0"/>
              </a:spcAft>
              <a:defRPr/>
            </a:pPr>
            <a:r>
              <a:rPr lang="en-GB" sz="3600" b="1" dirty="0">
                <a:solidFill>
                  <a:srgbClr val="1F497D"/>
                </a:solidFill>
                <a:latin typeface="Arial"/>
                <a:ea typeface="Times New Roman"/>
              </a:rPr>
              <a:t>5</a:t>
            </a:r>
            <a:r>
              <a:rPr lang="en-GB" sz="3600" b="1" dirty="0" smtClean="0">
                <a:solidFill>
                  <a:srgbClr val="1F497D"/>
                </a:solidFill>
                <a:latin typeface="Arial"/>
                <a:ea typeface="Times New Roman"/>
              </a:rPr>
              <a:t>: Methods / approach</a:t>
            </a:r>
            <a:endParaRPr lang="nl-NL" sz="3600" dirty="0"/>
          </a:p>
        </p:txBody>
      </p:sp>
      <p:sp>
        <p:nvSpPr>
          <p:cNvPr id="4" name="Tekstvak 3"/>
          <p:cNvSpPr txBox="1"/>
          <p:nvPr/>
        </p:nvSpPr>
        <p:spPr>
          <a:xfrm>
            <a:off x="250825" y="548680"/>
            <a:ext cx="7993063" cy="2554545"/>
          </a:xfrm>
          <a:prstGeom prst="rect">
            <a:avLst/>
          </a:prstGeom>
          <a:noFill/>
        </p:spPr>
        <p:txBody>
          <a:bodyPr>
            <a:spAutoFit/>
          </a:bodyPr>
          <a:lstStyle/>
          <a:p>
            <a:pPr fontAlgn="auto">
              <a:spcBef>
                <a:spcPts val="0"/>
              </a:spcBef>
              <a:spcAft>
                <a:spcPts val="0"/>
              </a:spcAft>
              <a:defRPr/>
            </a:pPr>
            <a:endParaRPr lang="en-GB" sz="1600" dirty="0">
              <a:solidFill>
                <a:prstClr val="black"/>
              </a:solidFill>
              <a:latin typeface="+mn-lt"/>
            </a:endParaRPr>
          </a:p>
          <a:p>
            <a:pPr marL="285750" indent="-285750" fontAlgn="auto">
              <a:spcBef>
                <a:spcPts val="0"/>
              </a:spcBef>
              <a:spcAft>
                <a:spcPts val="0"/>
              </a:spcAft>
              <a:buFont typeface="Arial" pitchFamily="34" charset="0"/>
              <a:buChar char="•"/>
              <a:defRPr/>
            </a:pPr>
            <a:r>
              <a:rPr lang="en-GB" sz="3200" b="1" dirty="0">
                <a:solidFill>
                  <a:schemeClr val="accent1">
                    <a:lumMod val="50000"/>
                  </a:schemeClr>
                </a:solidFill>
                <a:latin typeface="+mn-lt"/>
              </a:rPr>
              <a:t>Partnership:</a:t>
            </a:r>
          </a:p>
          <a:p>
            <a:pPr marL="742950" lvl="1" indent="-285750" fontAlgn="auto">
              <a:spcBef>
                <a:spcPts val="0"/>
              </a:spcBef>
              <a:spcAft>
                <a:spcPts val="0"/>
              </a:spcAft>
              <a:buFont typeface="Arial" pitchFamily="34" charset="0"/>
              <a:buChar char="•"/>
              <a:defRPr/>
            </a:pPr>
            <a:r>
              <a:rPr lang="en-GB" sz="1600" b="1" dirty="0">
                <a:solidFill>
                  <a:schemeClr val="accent1">
                    <a:lumMod val="50000"/>
                  </a:schemeClr>
                </a:solidFill>
                <a:latin typeface="+mn-lt"/>
              </a:rPr>
              <a:t>Complementarity</a:t>
            </a:r>
          </a:p>
          <a:p>
            <a:pPr marL="742950" lvl="1" indent="-285750" fontAlgn="auto">
              <a:spcBef>
                <a:spcPts val="0"/>
              </a:spcBef>
              <a:spcAft>
                <a:spcPts val="0"/>
              </a:spcAft>
              <a:buFont typeface="Arial" pitchFamily="34" charset="0"/>
              <a:buChar char="•"/>
              <a:defRPr/>
            </a:pPr>
            <a:r>
              <a:rPr lang="en-GB" sz="1600" b="1" dirty="0">
                <a:solidFill>
                  <a:schemeClr val="accent1">
                    <a:lumMod val="50000"/>
                  </a:schemeClr>
                </a:solidFill>
                <a:latin typeface="+mn-lt"/>
              </a:rPr>
              <a:t>Twinning</a:t>
            </a:r>
          </a:p>
          <a:p>
            <a:pPr marL="742950" lvl="1" indent="-285750" fontAlgn="auto">
              <a:spcBef>
                <a:spcPts val="0"/>
              </a:spcBef>
              <a:spcAft>
                <a:spcPts val="0"/>
              </a:spcAft>
              <a:buFont typeface="Arial" pitchFamily="34" charset="0"/>
              <a:buChar char="•"/>
              <a:defRPr/>
            </a:pPr>
            <a:r>
              <a:rPr lang="en-GB" sz="1600" b="1" dirty="0">
                <a:solidFill>
                  <a:schemeClr val="accent1">
                    <a:lumMod val="50000"/>
                  </a:schemeClr>
                </a:solidFill>
                <a:latin typeface="+mn-lt"/>
              </a:rPr>
              <a:t>Cross sectoral, public and private partners, end users, producers and consumers.</a:t>
            </a:r>
          </a:p>
          <a:p>
            <a:pPr marL="742950" lvl="1" indent="-285750" fontAlgn="auto">
              <a:spcBef>
                <a:spcPts val="0"/>
              </a:spcBef>
              <a:spcAft>
                <a:spcPts val="0"/>
              </a:spcAft>
              <a:buFont typeface="Arial" pitchFamily="34" charset="0"/>
              <a:buChar char="•"/>
              <a:defRPr/>
            </a:pPr>
            <a:r>
              <a:rPr lang="en-GB" sz="1600" b="1" dirty="0">
                <a:solidFill>
                  <a:schemeClr val="accent1">
                    <a:lumMod val="50000"/>
                  </a:schemeClr>
                </a:solidFill>
                <a:latin typeface="+mn-lt"/>
              </a:rPr>
              <a:t>Horizontal linkages with counterparts in different </a:t>
            </a:r>
            <a:r>
              <a:rPr lang="en-GB" sz="1600" b="1" dirty="0" smtClean="0">
                <a:solidFill>
                  <a:schemeClr val="accent1">
                    <a:lumMod val="50000"/>
                  </a:schemeClr>
                </a:solidFill>
                <a:latin typeface="+mn-lt"/>
              </a:rPr>
              <a:t>NSR, NWE  </a:t>
            </a:r>
            <a:r>
              <a:rPr lang="en-GB" sz="1600" b="1" dirty="0">
                <a:solidFill>
                  <a:schemeClr val="accent1">
                    <a:lumMod val="50000"/>
                  </a:schemeClr>
                </a:solidFill>
                <a:latin typeface="+mn-lt"/>
              </a:rPr>
              <a:t>regions.</a:t>
            </a:r>
          </a:p>
          <a:p>
            <a:pPr marL="742950" lvl="1" indent="-285750" fontAlgn="auto">
              <a:spcBef>
                <a:spcPts val="0"/>
              </a:spcBef>
              <a:spcAft>
                <a:spcPts val="0"/>
              </a:spcAft>
              <a:buFont typeface="Arial" pitchFamily="34" charset="0"/>
              <a:buChar char="•"/>
              <a:defRPr/>
            </a:pPr>
            <a:r>
              <a:rPr lang="en-GB" sz="1600" b="1" dirty="0">
                <a:solidFill>
                  <a:schemeClr val="accent1">
                    <a:lumMod val="50000"/>
                  </a:schemeClr>
                </a:solidFill>
                <a:latin typeface="+mn-lt"/>
              </a:rPr>
              <a:t>Vertical linkages Public Private; </a:t>
            </a:r>
            <a:r>
              <a:rPr lang="en-GB" sz="1600" b="1" dirty="0" err="1">
                <a:solidFill>
                  <a:schemeClr val="accent1">
                    <a:lumMod val="50000"/>
                  </a:schemeClr>
                </a:solidFill>
                <a:latin typeface="+mn-lt"/>
              </a:rPr>
              <a:t>eg</a:t>
            </a:r>
            <a:r>
              <a:rPr lang="en-GB" sz="1600" b="1" dirty="0">
                <a:solidFill>
                  <a:schemeClr val="accent1">
                    <a:lumMod val="50000"/>
                  </a:schemeClr>
                </a:solidFill>
                <a:latin typeface="+mn-lt"/>
              </a:rPr>
              <a:t> Brussels harmonise low carbon shipping incentives.</a:t>
            </a:r>
          </a:p>
          <a:p>
            <a:pPr marL="742950" lvl="1" indent="-285750" fontAlgn="auto">
              <a:spcBef>
                <a:spcPts val="0"/>
              </a:spcBef>
              <a:spcAft>
                <a:spcPts val="0"/>
              </a:spcAft>
              <a:buFont typeface="Arial" pitchFamily="34" charset="0"/>
              <a:buChar char="•"/>
              <a:defRPr/>
            </a:pPr>
            <a:endParaRPr lang="en-GB" sz="1600" b="1" dirty="0">
              <a:solidFill>
                <a:schemeClr val="accent1">
                  <a:lumMod val="50000"/>
                </a:schemeClr>
              </a:solidFill>
              <a:latin typeface="+mn-lt"/>
            </a:endParaRPr>
          </a:p>
        </p:txBody>
      </p:sp>
      <p:sp>
        <p:nvSpPr>
          <p:cNvPr id="23556" name="Tijdelijke aanduiding voor dianummer 4"/>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45B2B48F-A4E5-4C48-AB3A-1CA060AB9BC0}" type="slidenum">
              <a:rPr lang="nl-NL"/>
              <a:pPr fontAlgn="base">
                <a:spcBef>
                  <a:spcPct val="0"/>
                </a:spcBef>
                <a:spcAft>
                  <a:spcPct val="0"/>
                </a:spcAft>
                <a:defRPr/>
              </a:pPr>
              <a:t>14</a:t>
            </a:fld>
            <a:endParaRPr lang="nl-NL"/>
          </a:p>
        </p:txBody>
      </p:sp>
      <p:sp>
        <p:nvSpPr>
          <p:cNvPr id="7" name="Tekstvak 6"/>
          <p:cNvSpPr txBox="1"/>
          <p:nvPr/>
        </p:nvSpPr>
        <p:spPr>
          <a:xfrm>
            <a:off x="293688" y="2584797"/>
            <a:ext cx="7993062" cy="4278094"/>
          </a:xfrm>
          <a:prstGeom prst="rect">
            <a:avLst/>
          </a:prstGeom>
          <a:noFill/>
        </p:spPr>
        <p:txBody>
          <a:bodyPr>
            <a:spAutoFit/>
          </a:bodyPr>
          <a:lstStyle/>
          <a:p>
            <a:pPr fontAlgn="auto">
              <a:spcBef>
                <a:spcPts val="0"/>
              </a:spcBef>
              <a:spcAft>
                <a:spcPts val="0"/>
              </a:spcAft>
              <a:defRPr/>
            </a:pPr>
            <a:endParaRPr lang="en-GB" sz="1600" dirty="0">
              <a:solidFill>
                <a:prstClr val="black"/>
              </a:solidFill>
              <a:latin typeface="+mn-lt"/>
            </a:endParaRPr>
          </a:p>
          <a:p>
            <a:pPr marL="285750" indent="-285750" fontAlgn="auto">
              <a:spcBef>
                <a:spcPts val="0"/>
              </a:spcBef>
              <a:spcAft>
                <a:spcPts val="0"/>
              </a:spcAft>
              <a:buFont typeface="Arial" pitchFamily="34" charset="0"/>
              <a:buChar char="•"/>
              <a:defRPr/>
            </a:pPr>
            <a:r>
              <a:rPr lang="en-GB" sz="3200" b="1" dirty="0">
                <a:solidFill>
                  <a:schemeClr val="accent1">
                    <a:lumMod val="50000"/>
                  </a:schemeClr>
                </a:solidFill>
                <a:latin typeface="+mn-lt"/>
              </a:rPr>
              <a:t>Approach:</a:t>
            </a:r>
          </a:p>
          <a:p>
            <a:pPr marL="742950" lvl="1" indent="-285750" fontAlgn="auto">
              <a:spcBef>
                <a:spcPts val="0"/>
              </a:spcBef>
              <a:spcAft>
                <a:spcPts val="0"/>
              </a:spcAft>
              <a:buFont typeface="Arial" pitchFamily="34" charset="0"/>
              <a:buChar char="•"/>
              <a:defRPr/>
            </a:pPr>
            <a:r>
              <a:rPr lang="en-GB" sz="1600" b="1" dirty="0" smtClean="0">
                <a:solidFill>
                  <a:schemeClr val="accent1">
                    <a:lumMod val="50000"/>
                  </a:schemeClr>
                </a:solidFill>
                <a:latin typeface="+mn-lt"/>
              </a:rPr>
              <a:t>Triple Helix approach: </a:t>
            </a:r>
          </a:p>
          <a:p>
            <a:pPr marL="12573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rPr>
              <a:t>Economy, </a:t>
            </a:r>
          </a:p>
          <a:p>
            <a:pPr marL="12573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rPr>
              <a:t>Science and </a:t>
            </a:r>
          </a:p>
          <a:p>
            <a:pPr marL="1257300" lvl="2"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rPr>
              <a:t>Policy.</a:t>
            </a:r>
          </a:p>
          <a:p>
            <a:pPr marL="742950" lvl="1" indent="-285750" fontAlgn="auto">
              <a:spcBef>
                <a:spcPts val="0"/>
              </a:spcBef>
              <a:spcAft>
                <a:spcPts val="0"/>
              </a:spcAft>
              <a:buFont typeface="Arial" pitchFamily="34" charset="0"/>
              <a:buChar char="•"/>
              <a:defRPr/>
            </a:pPr>
            <a:r>
              <a:rPr lang="en-GB" sz="1600" b="1" dirty="0" smtClean="0">
                <a:solidFill>
                  <a:schemeClr val="accent1">
                    <a:lumMod val="50000"/>
                  </a:schemeClr>
                </a:solidFill>
                <a:latin typeface="+mn-lt"/>
              </a:rPr>
              <a:t>End </a:t>
            </a:r>
            <a:r>
              <a:rPr lang="en-GB" sz="1600" b="1" dirty="0">
                <a:solidFill>
                  <a:schemeClr val="accent1">
                    <a:lumMod val="50000"/>
                  </a:schemeClr>
                </a:solidFill>
                <a:latin typeface="+mn-lt"/>
              </a:rPr>
              <a:t>users involvement, who are they and how to get them in the project to realize a co-creative (co-creation) process. Generation and on going realization of mutual firm-customer value</a:t>
            </a:r>
            <a:r>
              <a:rPr lang="en-GB" sz="1600" b="1" dirty="0" smtClean="0">
                <a:solidFill>
                  <a:schemeClr val="accent1">
                    <a:lumMod val="50000"/>
                  </a:schemeClr>
                </a:solidFill>
                <a:latin typeface="+mn-lt"/>
              </a:rPr>
              <a:t>.</a:t>
            </a:r>
          </a:p>
          <a:p>
            <a:pPr marL="742950" lvl="1" indent="-285750" fontAlgn="auto">
              <a:spcBef>
                <a:spcPts val="0"/>
              </a:spcBef>
              <a:spcAft>
                <a:spcPts val="0"/>
              </a:spcAft>
              <a:buFont typeface="Arial" pitchFamily="34" charset="0"/>
              <a:buChar char="•"/>
              <a:defRPr/>
            </a:pPr>
            <a:endParaRPr lang="en-GB" sz="1600" b="1" dirty="0">
              <a:solidFill>
                <a:schemeClr val="accent1">
                  <a:lumMod val="50000"/>
                </a:schemeClr>
              </a:solidFill>
              <a:latin typeface="+mn-lt"/>
            </a:endParaRPr>
          </a:p>
          <a:p>
            <a:pPr marL="742950" lvl="1" indent="-285750" fontAlgn="auto">
              <a:spcBef>
                <a:spcPts val="0"/>
              </a:spcBef>
              <a:spcAft>
                <a:spcPts val="0"/>
              </a:spcAft>
              <a:buFont typeface="Arial" pitchFamily="34" charset="0"/>
              <a:buChar char="•"/>
              <a:defRPr/>
            </a:pPr>
            <a:r>
              <a:rPr lang="en-GB" sz="1600" b="1" dirty="0">
                <a:solidFill>
                  <a:schemeClr val="accent1">
                    <a:lumMod val="50000"/>
                  </a:schemeClr>
                </a:solidFill>
                <a:latin typeface="+mn-lt"/>
              </a:rPr>
              <a:t>Transnational learning by organising transnational workshops, webinars, conferences, face to face and digital, linked in groups etc</a:t>
            </a:r>
            <a:r>
              <a:rPr lang="en-GB" sz="1600" b="1" dirty="0" smtClean="0">
                <a:solidFill>
                  <a:schemeClr val="accent1">
                    <a:lumMod val="50000"/>
                  </a:schemeClr>
                </a:solidFill>
                <a:latin typeface="+mn-lt"/>
              </a:rPr>
              <a:t>.</a:t>
            </a:r>
          </a:p>
          <a:p>
            <a:pPr marL="742950" lvl="1" indent="-285750" fontAlgn="auto">
              <a:spcBef>
                <a:spcPts val="0"/>
              </a:spcBef>
              <a:spcAft>
                <a:spcPts val="0"/>
              </a:spcAft>
              <a:buFont typeface="Arial" pitchFamily="34" charset="0"/>
              <a:buChar char="•"/>
              <a:defRPr/>
            </a:pPr>
            <a:endParaRPr lang="en-GB" sz="1600" b="1" dirty="0">
              <a:solidFill>
                <a:schemeClr val="accent1">
                  <a:lumMod val="50000"/>
                </a:schemeClr>
              </a:solidFill>
              <a:latin typeface="+mn-lt"/>
            </a:endParaRPr>
          </a:p>
          <a:p>
            <a:pPr marL="742950" lvl="1" indent="-285750" fontAlgn="auto">
              <a:spcBef>
                <a:spcPts val="0"/>
              </a:spcBef>
              <a:spcAft>
                <a:spcPts val="0"/>
              </a:spcAft>
              <a:buFont typeface="Arial" pitchFamily="34" charset="0"/>
              <a:buChar char="•"/>
              <a:defRPr/>
            </a:pPr>
            <a:r>
              <a:rPr lang="en-GB" sz="1600" b="1" dirty="0">
                <a:solidFill>
                  <a:schemeClr val="accent1">
                    <a:lumMod val="50000"/>
                  </a:schemeClr>
                </a:solidFill>
                <a:latin typeface="+mn-lt"/>
              </a:rPr>
              <a:t>Building business alliances/liaisons, from contact to contract, events, flyers, promotion and publicity.</a:t>
            </a:r>
          </a:p>
          <a:p>
            <a:pPr marL="742950" lvl="1" indent="-285750" fontAlgn="auto">
              <a:spcBef>
                <a:spcPts val="0"/>
              </a:spcBef>
              <a:spcAft>
                <a:spcPts val="0"/>
              </a:spcAft>
              <a:buFont typeface="Arial" pitchFamily="34" charset="0"/>
              <a:buChar char="•"/>
              <a:defRPr/>
            </a:pPr>
            <a:endParaRPr lang="en-GB" sz="1600" dirty="0">
              <a:solidFill>
                <a:prstClr val="black"/>
              </a:solidFill>
              <a:latin typeface="+mn-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12213"/>
            <a:ext cx="8045461" cy="505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482600" y="549945"/>
            <a:ext cx="7761288" cy="358775"/>
          </a:xfrm>
        </p:spPr>
        <p:txBody>
          <a:bodyPr/>
          <a:lstStyle/>
          <a:p>
            <a:pPr eaLnBrk="1" fontAlgn="auto" hangingPunct="1">
              <a:spcAft>
                <a:spcPts val="0"/>
              </a:spcAft>
              <a:defRPr/>
            </a:pPr>
            <a:r>
              <a:rPr lang="en-GB" sz="3600" b="1" dirty="0">
                <a:solidFill>
                  <a:srgbClr val="1F497D"/>
                </a:solidFill>
                <a:latin typeface="Arial"/>
                <a:ea typeface="Times New Roman"/>
              </a:rPr>
              <a:t>5</a:t>
            </a:r>
            <a:r>
              <a:rPr lang="en-GB" sz="3600" b="1" dirty="0" smtClean="0">
                <a:solidFill>
                  <a:srgbClr val="1F497D"/>
                </a:solidFill>
                <a:latin typeface="Arial"/>
                <a:ea typeface="Times New Roman"/>
              </a:rPr>
              <a:t>: Methods / approach</a:t>
            </a:r>
            <a:endParaRPr lang="nl-NL" sz="3600" dirty="0"/>
          </a:p>
        </p:txBody>
      </p:sp>
      <p:sp>
        <p:nvSpPr>
          <p:cNvPr id="23556" name="Tijdelijke aanduiding voor dianummer 4"/>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45B2B48F-A4E5-4C48-AB3A-1CA060AB9BC0}" type="slidenum">
              <a:rPr lang="nl-NL"/>
              <a:pPr fontAlgn="base">
                <a:spcBef>
                  <a:spcPct val="0"/>
                </a:spcBef>
                <a:spcAft>
                  <a:spcPct val="0"/>
                </a:spcAft>
                <a:defRPr/>
              </a:pPr>
              <a:t>15</a:t>
            </a:fld>
            <a:endParaRPr lang="nl-NL"/>
          </a:p>
        </p:txBody>
      </p:sp>
      <p:sp>
        <p:nvSpPr>
          <p:cNvPr id="7" name="Tekstvak 6"/>
          <p:cNvSpPr txBox="1"/>
          <p:nvPr/>
        </p:nvSpPr>
        <p:spPr>
          <a:xfrm>
            <a:off x="365696" y="665401"/>
            <a:ext cx="2766144" cy="1323439"/>
          </a:xfrm>
          <a:prstGeom prst="rect">
            <a:avLst/>
          </a:prstGeom>
          <a:noFill/>
        </p:spPr>
        <p:txBody>
          <a:bodyPr wrap="square">
            <a:spAutoFit/>
          </a:bodyPr>
          <a:lstStyle/>
          <a:p>
            <a:pPr fontAlgn="auto">
              <a:spcBef>
                <a:spcPts val="0"/>
              </a:spcBef>
              <a:spcAft>
                <a:spcPts val="0"/>
              </a:spcAft>
              <a:defRPr/>
            </a:pPr>
            <a:endParaRPr lang="en-GB" sz="1600" dirty="0">
              <a:solidFill>
                <a:prstClr val="black"/>
              </a:solidFill>
              <a:latin typeface="+mn-lt"/>
            </a:endParaRPr>
          </a:p>
          <a:p>
            <a:pPr fontAlgn="auto">
              <a:spcBef>
                <a:spcPts val="0"/>
              </a:spcBef>
              <a:spcAft>
                <a:spcPts val="0"/>
              </a:spcAft>
              <a:defRPr/>
            </a:pPr>
            <a:r>
              <a:rPr lang="en-GB" sz="3200" dirty="0" smtClean="0">
                <a:solidFill>
                  <a:schemeClr val="tx2"/>
                </a:solidFill>
                <a:latin typeface="+mn-lt"/>
              </a:rPr>
              <a:t>Organisation:</a:t>
            </a:r>
          </a:p>
          <a:p>
            <a:pPr fontAlgn="auto">
              <a:spcBef>
                <a:spcPts val="0"/>
              </a:spcBef>
              <a:spcAft>
                <a:spcPts val="0"/>
              </a:spcAft>
              <a:defRPr/>
            </a:pPr>
            <a:endParaRPr lang="en-GB" sz="3200" dirty="0">
              <a:solidFill>
                <a:schemeClr val="tx2"/>
              </a:solidFill>
              <a:latin typeface="+mn-lt"/>
            </a:endParaRPr>
          </a:p>
        </p:txBody>
      </p:sp>
    </p:spTree>
    <p:extLst>
      <p:ext uri="{BB962C8B-B14F-4D97-AF65-F5344CB8AC3E}">
        <p14:creationId xmlns:p14="http://schemas.microsoft.com/office/powerpoint/2010/main" val="18238705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0825" y="1124744"/>
            <a:ext cx="7762875" cy="5257006"/>
          </a:xfrm>
        </p:spPr>
        <p:txBody>
          <a:bodyPr wrap="square" numCol="1" anchorCtr="0" compatLnSpc="1">
            <a:prstTxWarp prst="textNoShape">
              <a:avLst/>
            </a:prstTxWarp>
          </a:bodyPr>
          <a:lstStyle/>
          <a:p>
            <a:pPr eaLnBrk="1" hangingPunct="1">
              <a:defRPr/>
            </a:pPr>
            <a:r>
              <a:rPr lang="en-GB" sz="1200" dirty="0" smtClean="0">
                <a:solidFill>
                  <a:srgbClr val="000000"/>
                </a:solidFill>
                <a:latin typeface="Arial" charset="0"/>
                <a:ea typeface="Times New Roman" pitchFamily="18" charset="0"/>
                <a:cs typeface="Arial" charset="0"/>
              </a:rPr>
              <a:t/>
            </a:r>
            <a:br>
              <a:rPr lang="en-GB" sz="1200" dirty="0" smtClean="0">
                <a:solidFill>
                  <a:srgbClr val="000000"/>
                </a:solidFill>
                <a:latin typeface="Arial" charset="0"/>
                <a:ea typeface="Times New Roman" pitchFamily="18" charset="0"/>
                <a:cs typeface="Arial" charset="0"/>
              </a:rPr>
            </a:br>
            <a:endParaRPr lang="en-GB" sz="1400" b="1" dirty="0" smtClean="0">
              <a:solidFill>
                <a:srgbClr val="234F77"/>
              </a:solidFill>
              <a:latin typeface="Arial" charset="0"/>
              <a:ea typeface="Times New Roman" pitchFamily="18" charset="0"/>
              <a:cs typeface="Arial" charset="0"/>
            </a:endParaRPr>
          </a:p>
        </p:txBody>
      </p:sp>
      <p:sp>
        <p:nvSpPr>
          <p:cNvPr id="24581"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80678450-C2BF-404E-BE5D-3C394F27F7CF}" type="slidenum">
              <a:rPr lang="nl-NL"/>
              <a:pPr fontAlgn="base">
                <a:spcBef>
                  <a:spcPct val="0"/>
                </a:spcBef>
                <a:spcAft>
                  <a:spcPct val="0"/>
                </a:spcAft>
                <a:defRPr/>
              </a:pPr>
              <a:t>16</a:t>
            </a:fld>
            <a:endParaRPr lang="nl-NL"/>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65" y="1065707"/>
            <a:ext cx="8122543" cy="5675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1"/>
          <p:cNvSpPr txBox="1">
            <a:spLocks/>
          </p:cNvSpPr>
          <p:nvPr/>
        </p:nvSpPr>
        <p:spPr>
          <a:xfrm>
            <a:off x="482600" y="549945"/>
            <a:ext cx="7761288" cy="35877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eaLnBrk="1" fontAlgn="auto" hangingPunct="1">
              <a:spcAft>
                <a:spcPts val="0"/>
              </a:spcAft>
              <a:defRPr/>
            </a:pPr>
            <a:r>
              <a:rPr lang="en-GB" sz="3600" b="1" dirty="0">
                <a:solidFill>
                  <a:srgbClr val="1F497D"/>
                </a:solidFill>
                <a:latin typeface="Arial"/>
                <a:ea typeface="Times New Roman"/>
              </a:rPr>
              <a:t>5</a:t>
            </a:r>
            <a:r>
              <a:rPr lang="en-GB" sz="3600" b="1" dirty="0" smtClean="0">
                <a:solidFill>
                  <a:srgbClr val="1F497D"/>
                </a:solidFill>
                <a:latin typeface="Arial"/>
                <a:ea typeface="Times New Roman"/>
              </a:rPr>
              <a:t>: Methods / approach</a:t>
            </a:r>
            <a:endParaRPr lang="nl-NL"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0825" y="1124744"/>
            <a:ext cx="7762875" cy="5257006"/>
          </a:xfrm>
        </p:spPr>
        <p:txBody>
          <a:bodyPr wrap="square" numCol="1" anchorCtr="0" compatLnSpc="1">
            <a:prstTxWarp prst="textNoShape">
              <a:avLst/>
            </a:prstTxWarp>
          </a:bodyPr>
          <a:lstStyle/>
          <a:p>
            <a:pPr eaLnBrk="1" hangingPunct="1">
              <a:defRPr/>
            </a:pPr>
            <a:r>
              <a:rPr lang="en-GB" sz="1200" dirty="0" smtClean="0">
                <a:solidFill>
                  <a:srgbClr val="000000"/>
                </a:solidFill>
                <a:latin typeface="Arial" charset="0"/>
                <a:ea typeface="Times New Roman" pitchFamily="18" charset="0"/>
                <a:cs typeface="Arial" charset="0"/>
              </a:rPr>
              <a:t/>
            </a:r>
            <a:br>
              <a:rPr lang="en-GB" sz="1200" dirty="0" smtClean="0">
                <a:solidFill>
                  <a:srgbClr val="000000"/>
                </a:solidFill>
                <a:latin typeface="Arial" charset="0"/>
                <a:ea typeface="Times New Roman" pitchFamily="18" charset="0"/>
                <a:cs typeface="Arial" charset="0"/>
              </a:rPr>
            </a:br>
            <a:endParaRPr lang="en-GB" sz="1400" b="1" dirty="0" smtClean="0">
              <a:solidFill>
                <a:srgbClr val="234F77"/>
              </a:solidFill>
              <a:latin typeface="Arial" charset="0"/>
              <a:ea typeface="Times New Roman" pitchFamily="18" charset="0"/>
              <a:cs typeface="Arial" charset="0"/>
            </a:endParaRPr>
          </a:p>
        </p:txBody>
      </p:sp>
      <p:sp>
        <p:nvSpPr>
          <p:cNvPr id="24581"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80678450-C2BF-404E-BE5D-3C394F27F7CF}" type="slidenum">
              <a:rPr lang="nl-NL"/>
              <a:pPr fontAlgn="base">
                <a:spcBef>
                  <a:spcPct val="0"/>
                </a:spcBef>
                <a:spcAft>
                  <a:spcPct val="0"/>
                </a:spcAft>
                <a:defRPr/>
              </a:pPr>
              <a:t>17</a:t>
            </a:fld>
            <a:endParaRPr lang="nl-NL"/>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25" y="1101725"/>
            <a:ext cx="7953375" cy="5495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el 1"/>
          <p:cNvSpPr txBox="1">
            <a:spLocks/>
          </p:cNvSpPr>
          <p:nvPr/>
        </p:nvSpPr>
        <p:spPr>
          <a:xfrm>
            <a:off x="482600" y="549945"/>
            <a:ext cx="7761288" cy="35877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eaLnBrk="1" fontAlgn="auto" hangingPunct="1">
              <a:spcAft>
                <a:spcPts val="0"/>
              </a:spcAft>
              <a:defRPr/>
            </a:pPr>
            <a:r>
              <a:rPr lang="en-GB" sz="3600" b="1" dirty="0">
                <a:solidFill>
                  <a:srgbClr val="1F497D"/>
                </a:solidFill>
                <a:latin typeface="Arial"/>
                <a:ea typeface="Times New Roman"/>
              </a:rPr>
              <a:t>5</a:t>
            </a:r>
            <a:r>
              <a:rPr lang="en-GB" sz="3600" b="1" dirty="0" smtClean="0">
                <a:solidFill>
                  <a:srgbClr val="1F497D"/>
                </a:solidFill>
                <a:latin typeface="Arial"/>
                <a:ea typeface="Times New Roman"/>
              </a:rPr>
              <a:t>: Methods / approach</a:t>
            </a:r>
            <a:endParaRPr lang="nl-NL" sz="3600" dirty="0">
              <a:solidFill>
                <a:srgbClr val="242852"/>
              </a:solidFill>
            </a:endParaRPr>
          </a:p>
        </p:txBody>
      </p:sp>
    </p:spTree>
    <p:extLst>
      <p:ext uri="{BB962C8B-B14F-4D97-AF65-F5344CB8AC3E}">
        <p14:creationId xmlns:p14="http://schemas.microsoft.com/office/powerpoint/2010/main" val="2366478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0825" y="1124744"/>
            <a:ext cx="7762875" cy="5257006"/>
          </a:xfrm>
        </p:spPr>
        <p:txBody>
          <a:bodyPr wrap="square" numCol="1" anchorCtr="0" compatLnSpc="1">
            <a:prstTxWarp prst="textNoShape">
              <a:avLst/>
            </a:prstTxWarp>
          </a:bodyPr>
          <a:lstStyle/>
          <a:p>
            <a:pPr eaLnBrk="1" hangingPunct="1">
              <a:defRPr/>
            </a:pPr>
            <a:r>
              <a:rPr lang="en-GB" sz="1200" dirty="0" smtClean="0">
                <a:solidFill>
                  <a:srgbClr val="000000"/>
                </a:solidFill>
                <a:latin typeface="Arial" charset="0"/>
                <a:ea typeface="Times New Roman" pitchFamily="18" charset="0"/>
                <a:cs typeface="Arial" charset="0"/>
              </a:rPr>
              <a:t/>
            </a:r>
            <a:br>
              <a:rPr lang="en-GB" sz="1200" dirty="0" smtClean="0">
                <a:solidFill>
                  <a:srgbClr val="000000"/>
                </a:solidFill>
                <a:latin typeface="Arial" charset="0"/>
                <a:ea typeface="Times New Roman" pitchFamily="18" charset="0"/>
                <a:cs typeface="Arial" charset="0"/>
              </a:rPr>
            </a:br>
            <a:endParaRPr lang="en-GB" sz="1400" b="1" dirty="0" smtClean="0">
              <a:solidFill>
                <a:srgbClr val="234F77"/>
              </a:solidFill>
              <a:latin typeface="Arial" charset="0"/>
              <a:ea typeface="Times New Roman" pitchFamily="18" charset="0"/>
              <a:cs typeface="Arial" charset="0"/>
            </a:endParaRPr>
          </a:p>
        </p:txBody>
      </p:sp>
      <p:sp>
        <p:nvSpPr>
          <p:cNvPr id="24581"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80678450-C2BF-404E-BE5D-3C394F27F7CF}" type="slidenum">
              <a:rPr lang="nl-NL"/>
              <a:pPr fontAlgn="base">
                <a:spcBef>
                  <a:spcPct val="0"/>
                </a:spcBef>
                <a:spcAft>
                  <a:spcPct val="0"/>
                </a:spcAft>
                <a:defRPr/>
              </a:pPr>
              <a:t>18</a:t>
            </a:fld>
            <a:endParaRPr lang="nl-NL"/>
          </a:p>
        </p:txBody>
      </p:sp>
      <p:sp>
        <p:nvSpPr>
          <p:cNvPr id="7" name="Titel 1"/>
          <p:cNvSpPr txBox="1">
            <a:spLocks/>
          </p:cNvSpPr>
          <p:nvPr/>
        </p:nvSpPr>
        <p:spPr>
          <a:xfrm>
            <a:off x="482600" y="549945"/>
            <a:ext cx="7761288" cy="35877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eaLnBrk="1" fontAlgn="auto" hangingPunct="1">
              <a:spcAft>
                <a:spcPts val="0"/>
              </a:spcAft>
              <a:defRPr/>
            </a:pPr>
            <a:r>
              <a:rPr lang="en-GB" sz="3600" b="1" dirty="0">
                <a:solidFill>
                  <a:srgbClr val="1F497D"/>
                </a:solidFill>
                <a:latin typeface="Arial"/>
                <a:ea typeface="Times New Roman"/>
              </a:rPr>
              <a:t>5</a:t>
            </a:r>
            <a:r>
              <a:rPr lang="en-GB" sz="3600" b="1" dirty="0" smtClean="0">
                <a:solidFill>
                  <a:srgbClr val="1F497D"/>
                </a:solidFill>
                <a:latin typeface="Arial"/>
                <a:ea typeface="Times New Roman"/>
              </a:rPr>
              <a:t>: Methods / approach</a:t>
            </a:r>
            <a:endParaRPr lang="nl-NL" sz="3600" dirty="0">
              <a:solidFill>
                <a:srgbClr val="242852"/>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3"/>
            <a:ext cx="814632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5924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0825" y="1052736"/>
            <a:ext cx="7762875" cy="4463852"/>
          </a:xfrm>
        </p:spPr>
        <p:txBody>
          <a:bodyPr/>
          <a:lstStyle/>
          <a:p>
            <a:pPr eaLnBrk="1" fontAlgn="auto" hangingPunct="1">
              <a:spcAft>
                <a:spcPts val="0"/>
              </a:spcAft>
              <a:defRPr/>
            </a:pPr>
            <a:r>
              <a:rPr lang="en-GB" sz="1200" dirty="0">
                <a:solidFill>
                  <a:srgbClr val="333333"/>
                </a:solidFill>
                <a:latin typeface="Arial" pitchFamily="34" charset="0"/>
                <a:cs typeface="Arial" pitchFamily="34" charset="0"/>
              </a:rPr>
              <a:t/>
            </a:r>
            <a:br>
              <a:rPr lang="en-GB" sz="1200" dirty="0">
                <a:solidFill>
                  <a:srgbClr val="333333"/>
                </a:solidFill>
                <a:latin typeface="Arial" pitchFamily="34" charset="0"/>
                <a:cs typeface="Arial" pitchFamily="34" charset="0"/>
              </a:rPr>
            </a:br>
            <a:endParaRPr lang="en-GB" sz="1200" b="1" dirty="0">
              <a:solidFill>
                <a:schemeClr val="accent1">
                  <a:lumMod val="50000"/>
                </a:schemeClr>
              </a:solidFill>
              <a:latin typeface="Arial" pitchFamily="34" charset="0"/>
              <a:cs typeface="Arial" pitchFamily="34" charset="0"/>
            </a:endParaRPr>
          </a:p>
        </p:txBody>
      </p:sp>
      <p:sp>
        <p:nvSpPr>
          <p:cNvPr id="25603"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913C394C-06B3-43F4-A6BD-0CEAA0B0076F}" type="slidenum">
              <a:rPr lang="nl-NL"/>
              <a:pPr fontAlgn="base">
                <a:spcBef>
                  <a:spcPct val="0"/>
                </a:spcBef>
                <a:spcAft>
                  <a:spcPct val="0"/>
                </a:spcAft>
                <a:defRPr/>
              </a:pPr>
              <a:t>19</a:t>
            </a:fld>
            <a:endParaRPr lang="nl-NL"/>
          </a:p>
        </p:txBody>
      </p:sp>
      <p:sp>
        <p:nvSpPr>
          <p:cNvPr id="6" name="Titel 1"/>
          <p:cNvSpPr txBox="1">
            <a:spLocks/>
          </p:cNvSpPr>
          <p:nvPr/>
        </p:nvSpPr>
        <p:spPr>
          <a:xfrm>
            <a:off x="482600" y="549945"/>
            <a:ext cx="7761288" cy="35877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eaLnBrk="1" fontAlgn="auto" hangingPunct="1">
              <a:spcAft>
                <a:spcPts val="0"/>
              </a:spcAft>
              <a:defRPr/>
            </a:pPr>
            <a:r>
              <a:rPr lang="en-GB" sz="3600" b="1" dirty="0">
                <a:solidFill>
                  <a:srgbClr val="1F497D"/>
                </a:solidFill>
                <a:latin typeface="Arial"/>
              </a:rPr>
              <a:t>6</a:t>
            </a:r>
            <a:r>
              <a:rPr lang="en-GB" sz="3600" b="1" dirty="0" smtClean="0">
                <a:solidFill>
                  <a:srgbClr val="1F497D"/>
                </a:solidFill>
                <a:latin typeface="Arial"/>
              </a:rPr>
              <a:t>: Partners</a:t>
            </a:r>
            <a:endParaRPr lang="nl-NL" sz="3600" dirty="0"/>
          </a:p>
        </p:txBody>
      </p:sp>
      <p:sp>
        <p:nvSpPr>
          <p:cNvPr id="7" name="Titel 1"/>
          <p:cNvSpPr txBox="1">
            <a:spLocks/>
          </p:cNvSpPr>
          <p:nvPr/>
        </p:nvSpPr>
        <p:spPr>
          <a:xfrm>
            <a:off x="464854" y="3789040"/>
            <a:ext cx="7761288" cy="2304256"/>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marL="742950" indent="-742950" eaLnBrk="1" fontAlgn="auto" hangingPunct="1">
              <a:spcAft>
                <a:spcPts val="0"/>
              </a:spcAft>
              <a:buFont typeface="+mj-lt"/>
              <a:buAutoNum type="arabicPeriod"/>
              <a:defRPr/>
            </a:pPr>
            <a:r>
              <a:rPr lang="en-GB" sz="2400" b="1" dirty="0" smtClean="0">
                <a:solidFill>
                  <a:srgbClr val="1F497D"/>
                </a:solidFill>
                <a:latin typeface="Arial"/>
              </a:rPr>
              <a:t>Province of Fryslan: Lead Beneficiary</a:t>
            </a:r>
            <a:br>
              <a:rPr lang="en-GB" sz="2400" b="1" dirty="0" smtClean="0">
                <a:solidFill>
                  <a:srgbClr val="1F497D"/>
                </a:solidFill>
                <a:latin typeface="Arial"/>
              </a:rPr>
            </a:br>
            <a:endParaRPr lang="en-GB" sz="2400" b="1" dirty="0" smtClean="0">
              <a:solidFill>
                <a:srgbClr val="1F497D"/>
              </a:solidFill>
              <a:latin typeface="Arial"/>
            </a:endParaRPr>
          </a:p>
          <a:p>
            <a:pPr marL="742950" indent="-742950" eaLnBrk="1" fontAlgn="auto" hangingPunct="1">
              <a:spcAft>
                <a:spcPts val="0"/>
              </a:spcAft>
              <a:buFont typeface="+mj-lt"/>
              <a:buAutoNum type="arabicPeriod"/>
              <a:defRPr/>
            </a:pPr>
            <a:r>
              <a:rPr lang="en-GB" sz="2400" b="1" dirty="0" smtClean="0">
                <a:solidFill>
                  <a:srgbClr val="1F497D"/>
                </a:solidFill>
                <a:latin typeface="Arial"/>
              </a:rPr>
              <a:t>Marinvest</a:t>
            </a:r>
          </a:p>
          <a:p>
            <a:pPr marL="742950" indent="-742950" eaLnBrk="1" fontAlgn="auto" hangingPunct="1">
              <a:spcAft>
                <a:spcPts val="0"/>
              </a:spcAft>
              <a:buFont typeface="+mj-lt"/>
              <a:buAutoNum type="arabicPeriod"/>
              <a:defRPr/>
            </a:pPr>
            <a:endParaRPr lang="en-GB" sz="2400" b="1" dirty="0" smtClean="0">
              <a:solidFill>
                <a:srgbClr val="1F497D"/>
              </a:solidFill>
              <a:latin typeface="Arial"/>
            </a:endParaRPr>
          </a:p>
          <a:p>
            <a:pPr marL="742950" indent="-742950" eaLnBrk="1" fontAlgn="auto" hangingPunct="1">
              <a:spcAft>
                <a:spcPts val="0"/>
              </a:spcAft>
              <a:buFont typeface="+mj-lt"/>
              <a:buAutoNum type="arabicPeriod"/>
              <a:defRPr/>
            </a:pPr>
            <a:r>
              <a:rPr lang="en-GB" sz="2400" b="1" dirty="0" smtClean="0">
                <a:solidFill>
                  <a:srgbClr val="1F497D"/>
                </a:solidFill>
                <a:latin typeface="Arial"/>
              </a:rPr>
              <a:t>Plymouth University  </a:t>
            </a:r>
          </a:p>
          <a:p>
            <a:pPr marL="742950" indent="-742950" eaLnBrk="1" fontAlgn="auto" hangingPunct="1">
              <a:spcAft>
                <a:spcPts val="0"/>
              </a:spcAft>
              <a:buFont typeface="+mj-lt"/>
              <a:buAutoNum type="arabicPeriod"/>
              <a:defRPr/>
            </a:pPr>
            <a:endParaRPr lang="en-GB" sz="2400" b="1" dirty="0" smtClean="0">
              <a:solidFill>
                <a:srgbClr val="1F497D"/>
              </a:solidFill>
              <a:latin typeface="Arial"/>
            </a:endParaRPr>
          </a:p>
          <a:p>
            <a:pPr marL="742950" indent="-742950" eaLnBrk="1" fontAlgn="auto" hangingPunct="1">
              <a:spcAft>
                <a:spcPts val="0"/>
              </a:spcAft>
              <a:buFont typeface="+mj-lt"/>
              <a:buAutoNum type="arabicPeriod"/>
              <a:defRPr/>
            </a:pPr>
            <a:r>
              <a:rPr lang="en-GB" sz="2400" b="1" dirty="0" smtClean="0">
                <a:solidFill>
                  <a:srgbClr val="1F497D"/>
                </a:solidFill>
                <a:latin typeface="Arial"/>
              </a:rPr>
              <a:t>Jade Hoch Schule </a:t>
            </a:r>
          </a:p>
          <a:p>
            <a:pPr marL="742950" indent="-742950" eaLnBrk="1" fontAlgn="auto" hangingPunct="1">
              <a:spcAft>
                <a:spcPts val="0"/>
              </a:spcAft>
              <a:buFont typeface="+mj-lt"/>
              <a:buAutoNum type="arabicPeriod"/>
              <a:defRPr/>
            </a:pPr>
            <a:endParaRPr lang="en-GB" sz="2400" b="1" dirty="0">
              <a:solidFill>
                <a:srgbClr val="1F497D"/>
              </a:solidFill>
              <a:latin typeface="Arial"/>
            </a:endParaRPr>
          </a:p>
          <a:p>
            <a:pPr marL="742950" indent="-742950" eaLnBrk="1" fontAlgn="auto" hangingPunct="1">
              <a:spcAft>
                <a:spcPts val="0"/>
              </a:spcAft>
              <a:buFont typeface="+mj-lt"/>
              <a:buAutoNum type="arabicPeriod"/>
              <a:defRPr/>
            </a:pPr>
            <a:r>
              <a:rPr lang="en-GB" sz="2400" b="1" dirty="0">
                <a:solidFill>
                  <a:schemeClr val="accent1">
                    <a:lumMod val="50000"/>
                  </a:schemeClr>
                </a:solidFill>
                <a:latin typeface="Arial"/>
                <a:ea typeface="Times New Roman"/>
              </a:rPr>
              <a:t>Helmholtz-Zentrum Geesthacht </a:t>
            </a:r>
            <a:endParaRPr lang="nl-NL" sz="2400" b="1" dirty="0">
              <a:solidFill>
                <a:schemeClr val="accent1">
                  <a:lumMod val="50000"/>
                </a:schemeClr>
              </a:solidFill>
              <a:latin typeface="Times New Roman"/>
              <a:ea typeface="Times New Roman"/>
            </a:endParaRPr>
          </a:p>
          <a:p>
            <a:pPr marL="742950" indent="-742950" eaLnBrk="1" fontAlgn="auto" hangingPunct="1">
              <a:spcAft>
                <a:spcPts val="0"/>
              </a:spcAft>
              <a:buFont typeface="+mj-lt"/>
              <a:buAutoNum type="arabicPeriod"/>
              <a:defRPr/>
            </a:pPr>
            <a:endParaRPr lang="en-GB" sz="2400" b="1" dirty="0" smtClean="0">
              <a:solidFill>
                <a:srgbClr val="1F497D"/>
              </a:solidFill>
              <a:latin typeface="Arial"/>
            </a:endParaRPr>
          </a:p>
          <a:p>
            <a:pPr marL="742950" indent="-742950" eaLnBrk="1" fontAlgn="auto" hangingPunct="1">
              <a:spcAft>
                <a:spcPts val="0"/>
              </a:spcAft>
              <a:buFont typeface="+mj-lt"/>
              <a:buAutoNum type="arabicPeriod"/>
              <a:defRPr/>
            </a:pPr>
            <a:r>
              <a:rPr lang="en-GB" sz="2400" b="1" dirty="0" smtClean="0">
                <a:solidFill>
                  <a:srgbClr val="1F497D"/>
                </a:solidFill>
                <a:latin typeface="Arial"/>
              </a:rPr>
              <a:t>Aalborg University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612" y="2060848"/>
            <a:ext cx="1328737"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7" y="2650657"/>
            <a:ext cx="1368152" cy="473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Afbeelding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3429000"/>
            <a:ext cx="936105" cy="474404"/>
          </a:xfrm>
          <a:prstGeom prst="rect">
            <a:avLst/>
          </a:prstGeom>
          <a:noFill/>
          <a:ln>
            <a:noFill/>
          </a:ln>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0808" y="4149080"/>
            <a:ext cx="1212850"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Afbeelding 11"/>
          <p:cNvPicPr/>
          <p:nvPr/>
        </p:nvPicPr>
        <p:blipFill>
          <a:blip r:embed="rId6">
            <a:extLst>
              <a:ext uri="{28A0092B-C50C-407E-A947-70E740481C1C}">
                <a14:useLocalDpi xmlns:a14="http://schemas.microsoft.com/office/drawing/2010/main" val="0"/>
              </a:ext>
            </a:extLst>
          </a:blip>
          <a:srcRect/>
          <a:stretch>
            <a:fillRect/>
          </a:stretch>
        </p:blipFill>
        <p:spPr bwMode="auto">
          <a:xfrm>
            <a:off x="5659941" y="4941168"/>
            <a:ext cx="1590040" cy="476885"/>
          </a:xfrm>
          <a:prstGeom prst="rect">
            <a:avLst/>
          </a:prstGeom>
          <a:noFill/>
          <a:ln>
            <a:noFill/>
          </a:ln>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5672609"/>
            <a:ext cx="1919747" cy="636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35998" y="333077"/>
            <a:ext cx="7762875" cy="1655763"/>
          </a:xfrm>
        </p:spPr>
        <p:txBody>
          <a:bodyPr/>
          <a:lstStyle/>
          <a:p>
            <a:pPr eaLnBrk="1" fontAlgn="auto" hangingPunct="1">
              <a:spcAft>
                <a:spcPts val="0"/>
              </a:spcAft>
              <a:defRPr/>
            </a:pPr>
            <a:r>
              <a:rPr lang="en-GB" sz="3600" b="1" dirty="0" smtClean="0">
                <a:solidFill>
                  <a:srgbClr val="1F497D"/>
                </a:solidFill>
                <a:latin typeface="Arial"/>
                <a:ea typeface="Times New Roman"/>
              </a:rPr>
              <a:t>NSR Interreg project S@IL:</a:t>
            </a:r>
            <a:r>
              <a:rPr lang="en-GB" sz="2400" b="1" dirty="0" smtClean="0">
                <a:solidFill>
                  <a:srgbClr val="1F497D"/>
                </a:solidFill>
                <a:latin typeface="Arial"/>
                <a:ea typeface="Times New Roman"/>
              </a:rPr>
              <a:t/>
            </a:r>
            <a:br>
              <a:rPr lang="en-GB" sz="2400" b="1" dirty="0" smtClean="0">
                <a:solidFill>
                  <a:srgbClr val="1F497D"/>
                </a:solidFill>
                <a:latin typeface="Arial"/>
                <a:ea typeface="Times New Roman"/>
              </a:rPr>
            </a:br>
            <a:r>
              <a:rPr lang="en-GB" sz="2400" b="1" dirty="0" smtClean="0">
                <a:solidFill>
                  <a:srgbClr val="1F497D"/>
                </a:solidFill>
                <a:latin typeface="Arial"/>
                <a:ea typeface="Times New Roman"/>
              </a:rPr>
              <a:t/>
            </a:r>
            <a:br>
              <a:rPr lang="en-GB" sz="2400" b="1" dirty="0" smtClean="0">
                <a:solidFill>
                  <a:srgbClr val="1F497D"/>
                </a:solidFill>
                <a:latin typeface="Arial"/>
                <a:ea typeface="Times New Roman"/>
              </a:rPr>
            </a:br>
            <a:r>
              <a:rPr lang="en-GB" sz="2400" b="1" dirty="0" smtClean="0">
                <a:solidFill>
                  <a:schemeClr val="accent1">
                    <a:lumMod val="50000"/>
                  </a:schemeClr>
                </a:solidFill>
                <a:latin typeface="Arial"/>
                <a:ea typeface="Times New Roman"/>
              </a:rPr>
              <a:t>Partners involved:</a:t>
            </a:r>
            <a:r>
              <a:rPr lang="en-GB" sz="2400" b="1" dirty="0" smtClean="0">
                <a:solidFill>
                  <a:srgbClr val="1F497D"/>
                </a:solidFill>
                <a:latin typeface="Arial"/>
                <a:ea typeface="Times New Roman"/>
              </a:rPr>
              <a:t/>
            </a:r>
            <a:br>
              <a:rPr lang="en-GB" sz="2400" b="1" dirty="0" smtClean="0">
                <a:solidFill>
                  <a:srgbClr val="1F497D"/>
                </a:solidFill>
                <a:latin typeface="Arial"/>
                <a:ea typeface="Times New Roman"/>
              </a:rPr>
            </a:br>
            <a:endParaRPr lang="nl-NL" sz="1800" dirty="0"/>
          </a:p>
        </p:txBody>
      </p:sp>
      <p:pic>
        <p:nvPicPr>
          <p:cNvPr id="15363" name="Picture 2" descr="logo fryslan"/>
          <p:cNvPicPr>
            <a:picLocks noChangeAspect="1" noChangeArrowheads="1"/>
          </p:cNvPicPr>
          <p:nvPr/>
        </p:nvPicPr>
        <p:blipFill>
          <a:blip r:embed="rId2"/>
          <a:srcRect/>
          <a:stretch>
            <a:fillRect/>
          </a:stretch>
        </p:blipFill>
        <p:spPr bwMode="auto">
          <a:xfrm>
            <a:off x="2668587" y="5482217"/>
            <a:ext cx="1373981" cy="321782"/>
          </a:xfrm>
          <a:prstGeom prst="rect">
            <a:avLst/>
          </a:prstGeom>
          <a:noFill/>
          <a:ln w="9525">
            <a:noFill/>
            <a:miter lim="800000"/>
            <a:headEnd/>
            <a:tailEnd/>
          </a:ln>
        </p:spPr>
      </p:pic>
      <p:sp>
        <p:nvSpPr>
          <p:cNvPr id="6" name="Ondertitel 2"/>
          <p:cNvSpPr txBox="1">
            <a:spLocks/>
          </p:cNvSpPr>
          <p:nvPr/>
        </p:nvSpPr>
        <p:spPr>
          <a:xfrm>
            <a:off x="467544" y="1988840"/>
            <a:ext cx="6769100" cy="4032795"/>
          </a:xfrm>
          <a:prstGeom prst="rect">
            <a:avLst/>
          </a:prstGeom>
        </p:spPr>
        <p:txBody>
          <a:bodyPr>
            <a:normAutofit/>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marL="285750" indent="-285750" fontAlgn="auto">
              <a:spcAft>
                <a:spcPts val="0"/>
              </a:spcAft>
              <a:buFont typeface="Arial" pitchFamily="34" charset="0"/>
              <a:buChar char="•"/>
              <a:defRPr/>
            </a:pPr>
            <a:r>
              <a:rPr lang="en-GB" sz="1800" b="1" spc="-100" dirty="0" smtClean="0">
                <a:solidFill>
                  <a:schemeClr val="accent1">
                    <a:lumMod val="50000"/>
                  </a:schemeClr>
                </a:solidFill>
                <a:latin typeface="Arial"/>
                <a:ea typeface="Times New Roman"/>
                <a:cs typeface="+mj-cs"/>
              </a:rPr>
              <a:t>Participating countries and partners:</a:t>
            </a:r>
          </a:p>
          <a:p>
            <a:pPr marL="342900" indent="-342900" fontAlgn="auto">
              <a:spcAft>
                <a:spcPts val="0"/>
              </a:spcAft>
              <a:buFont typeface="+mj-lt"/>
              <a:buAutoNum type="arabicPeriod"/>
              <a:defRPr/>
            </a:pPr>
            <a:r>
              <a:rPr lang="en-GB" sz="1700" b="1" spc="-100" dirty="0" smtClean="0">
                <a:solidFill>
                  <a:schemeClr val="accent1">
                    <a:lumMod val="50000"/>
                  </a:schemeClr>
                </a:solidFill>
                <a:latin typeface="Arial"/>
                <a:ea typeface="Times New Roman"/>
                <a:cs typeface="+mj-cs"/>
              </a:rPr>
              <a:t>Germany</a:t>
            </a:r>
          </a:p>
          <a:p>
            <a:pPr marL="342900" indent="-342900" fontAlgn="auto">
              <a:spcAft>
                <a:spcPts val="0"/>
              </a:spcAft>
              <a:buFont typeface="+mj-lt"/>
              <a:buAutoNum type="arabicPeriod"/>
              <a:defRPr/>
            </a:pPr>
            <a:r>
              <a:rPr lang="en-GB" sz="1700" b="1" spc="-100" dirty="0" smtClean="0">
                <a:solidFill>
                  <a:schemeClr val="accent1">
                    <a:lumMod val="50000"/>
                  </a:schemeClr>
                </a:solidFill>
                <a:latin typeface="Arial"/>
                <a:ea typeface="Times New Roman"/>
                <a:cs typeface="+mj-cs"/>
              </a:rPr>
              <a:t>Sweden</a:t>
            </a:r>
          </a:p>
          <a:p>
            <a:pPr marL="342900" indent="-342900" fontAlgn="auto">
              <a:spcAft>
                <a:spcPts val="0"/>
              </a:spcAft>
              <a:buFont typeface="+mj-lt"/>
              <a:buAutoNum type="arabicPeriod"/>
              <a:defRPr/>
            </a:pPr>
            <a:r>
              <a:rPr lang="en-GB" sz="1700" b="1" spc="-100" dirty="0" smtClean="0">
                <a:solidFill>
                  <a:schemeClr val="accent1">
                    <a:lumMod val="50000"/>
                  </a:schemeClr>
                </a:solidFill>
                <a:latin typeface="Arial"/>
                <a:ea typeface="Times New Roman"/>
                <a:cs typeface="+mj-cs"/>
              </a:rPr>
              <a:t>United Kingdom</a:t>
            </a:r>
          </a:p>
          <a:p>
            <a:pPr marL="342900" indent="-342900" fontAlgn="auto">
              <a:spcAft>
                <a:spcPts val="0"/>
              </a:spcAft>
              <a:buFont typeface="+mj-lt"/>
              <a:buAutoNum type="arabicPeriod"/>
              <a:defRPr/>
            </a:pPr>
            <a:r>
              <a:rPr lang="en-GB" sz="1700" b="1" spc="-100" dirty="0" smtClean="0">
                <a:solidFill>
                  <a:schemeClr val="accent1">
                    <a:lumMod val="50000"/>
                  </a:schemeClr>
                </a:solidFill>
                <a:latin typeface="Arial"/>
                <a:ea typeface="Times New Roman"/>
                <a:cs typeface="+mj-cs"/>
              </a:rPr>
              <a:t>France</a:t>
            </a:r>
          </a:p>
          <a:p>
            <a:pPr marL="342900" indent="-342900" fontAlgn="auto">
              <a:spcAft>
                <a:spcPts val="0"/>
              </a:spcAft>
              <a:buFont typeface="+mj-lt"/>
              <a:buAutoNum type="arabicPeriod"/>
              <a:defRPr/>
            </a:pPr>
            <a:r>
              <a:rPr lang="en-GB" sz="1700" b="1" spc="-100" dirty="0" smtClean="0">
                <a:solidFill>
                  <a:schemeClr val="accent1">
                    <a:lumMod val="50000"/>
                  </a:schemeClr>
                </a:solidFill>
                <a:latin typeface="Arial"/>
                <a:ea typeface="Times New Roman"/>
                <a:cs typeface="+mj-cs"/>
              </a:rPr>
              <a:t>Belgium</a:t>
            </a:r>
          </a:p>
          <a:p>
            <a:pPr marL="342900" indent="-342900" fontAlgn="auto">
              <a:spcAft>
                <a:spcPts val="0"/>
              </a:spcAft>
              <a:buFont typeface="+mj-lt"/>
              <a:buAutoNum type="arabicPeriod"/>
              <a:defRPr/>
            </a:pPr>
            <a:r>
              <a:rPr lang="en-GB" sz="1700" b="1" spc="-100" dirty="0" smtClean="0">
                <a:solidFill>
                  <a:schemeClr val="accent1">
                    <a:lumMod val="50000"/>
                  </a:schemeClr>
                </a:solidFill>
                <a:latin typeface="Arial"/>
                <a:ea typeface="Times New Roman"/>
                <a:cs typeface="+mj-cs"/>
              </a:rPr>
              <a:t>Netherlands</a:t>
            </a:r>
          </a:p>
          <a:p>
            <a:pPr marL="342900" indent="-342900" fontAlgn="auto">
              <a:spcAft>
                <a:spcPts val="0"/>
              </a:spcAft>
              <a:buFont typeface="+mj-lt"/>
              <a:buAutoNum type="arabicPeriod"/>
              <a:defRPr/>
            </a:pPr>
            <a:r>
              <a:rPr lang="en-GB" sz="1700" b="1" spc="-100" dirty="0" smtClean="0">
                <a:solidFill>
                  <a:schemeClr val="accent1">
                    <a:lumMod val="50000"/>
                  </a:schemeClr>
                </a:solidFill>
                <a:latin typeface="Arial"/>
                <a:ea typeface="Times New Roman"/>
                <a:cs typeface="+mj-cs"/>
              </a:rPr>
              <a:t>Denmark</a:t>
            </a:r>
            <a:endParaRPr lang="en-GB" sz="1700" dirty="0" smtClean="0">
              <a:solidFill>
                <a:schemeClr val="accent1">
                  <a:lumMod val="50000"/>
                </a:schemeClr>
              </a:solidFill>
              <a:latin typeface="Arial"/>
              <a:ea typeface="Times New Roman"/>
            </a:endParaRPr>
          </a:p>
        </p:txBody>
      </p:sp>
      <p:sp>
        <p:nvSpPr>
          <p:cNvPr id="15366" name="Tijdelijke aanduiding voor dianummer 4"/>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8ED0CA73-C611-4A7F-8B0B-7D3C260C39D3}" type="slidenum">
              <a:rPr lang="nl-NL"/>
              <a:pPr fontAlgn="base">
                <a:spcBef>
                  <a:spcPct val="0"/>
                </a:spcBef>
                <a:spcAft>
                  <a:spcPct val="0"/>
                </a:spcAft>
                <a:defRPr/>
              </a:pPr>
              <a:t>2</a:t>
            </a:fld>
            <a:endParaRPr lang="nl-NL"/>
          </a:p>
        </p:txBody>
      </p:sp>
      <p:sp>
        <p:nvSpPr>
          <p:cNvPr id="4" name="Ondertitel 3"/>
          <p:cNvSpPr>
            <a:spLocks noGrp="1"/>
          </p:cNvSpPr>
          <p:nvPr>
            <p:ph type="subTitle" idx="1"/>
          </p:nvPr>
        </p:nvSpPr>
        <p:spPr/>
        <p:txBody>
          <a:bodyPr>
            <a:normAutofit fontScale="47500" lnSpcReduction="20000"/>
          </a:bodyPr>
          <a:lstStyle/>
          <a:p>
            <a:pPr>
              <a:spcAft>
                <a:spcPts val="0"/>
              </a:spcAft>
              <a:tabLst>
                <a:tab pos="763270" algn="l"/>
              </a:tabLst>
            </a:pPr>
            <a:r>
              <a:rPr lang="en-GB" sz="6000" dirty="0">
                <a:ea typeface="Calibri"/>
                <a:cs typeface="Times New Roman"/>
              </a:rPr>
              <a:t> </a:t>
            </a:r>
            <a:endParaRPr lang="nl-NL" dirty="0">
              <a:ea typeface="Calibri"/>
              <a:cs typeface="Times New Roman"/>
            </a:endParaRPr>
          </a:p>
          <a:p>
            <a:pPr>
              <a:spcAft>
                <a:spcPts val="0"/>
              </a:spcAft>
              <a:tabLst>
                <a:tab pos="763270" algn="l"/>
              </a:tabLst>
            </a:pPr>
            <a:r>
              <a:rPr lang="en-GB" dirty="0">
                <a:ea typeface="Calibri"/>
                <a:cs typeface="Times New Roman"/>
              </a:rPr>
              <a:t> </a:t>
            </a:r>
            <a:endParaRPr lang="nl-NL" dirty="0">
              <a:ea typeface="Calibri"/>
              <a:cs typeface="Times New Roman"/>
            </a:endParaRPr>
          </a:p>
          <a:p>
            <a:pPr>
              <a:spcAft>
                <a:spcPts val="0"/>
              </a:spcAft>
              <a:tabLst>
                <a:tab pos="763270" algn="l"/>
              </a:tabLst>
            </a:pPr>
            <a:r>
              <a:rPr lang="en-GB" dirty="0">
                <a:ea typeface="Calibri"/>
                <a:cs typeface="Times New Roman"/>
              </a:rPr>
              <a:t> </a:t>
            </a:r>
            <a:endParaRPr lang="nl-NL" dirty="0">
              <a:ea typeface="Calibri"/>
              <a:cs typeface="Times New Roman"/>
            </a:endParaRPr>
          </a:p>
          <a:p>
            <a:pPr>
              <a:spcAft>
                <a:spcPts val="0"/>
              </a:spcAft>
              <a:tabLst>
                <a:tab pos="763270" algn="l"/>
              </a:tabLst>
            </a:pPr>
            <a:r>
              <a:rPr lang="en-GB" dirty="0">
                <a:ea typeface="Calibri"/>
                <a:cs typeface="Times New Roman"/>
              </a:rPr>
              <a:t> </a:t>
            </a:r>
            <a:endParaRPr lang="nl-NL" dirty="0">
              <a:ea typeface="Calibri"/>
              <a:cs typeface="Times New Roman"/>
            </a:endParaRPr>
          </a:p>
          <a:p>
            <a:pPr>
              <a:spcAft>
                <a:spcPts val="0"/>
              </a:spcAft>
              <a:tabLst>
                <a:tab pos="763270" algn="l"/>
              </a:tabLst>
            </a:pPr>
            <a:r>
              <a:rPr lang="en-GB" dirty="0">
                <a:ea typeface="Calibri"/>
                <a:cs typeface="Times New Roman"/>
              </a:rPr>
              <a:t> </a:t>
            </a:r>
            <a:endParaRPr lang="nl-NL" dirty="0">
              <a:ea typeface="Calibri"/>
              <a:cs typeface="Times New Roman"/>
            </a:endParaRPr>
          </a:p>
          <a:p>
            <a:endParaRPr lang="nl-NL" dirty="0"/>
          </a:p>
        </p:txBody>
      </p:sp>
      <p:pic>
        <p:nvPicPr>
          <p:cNvPr id="2064" name="Afbeelding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75" y="5211634"/>
            <a:ext cx="866775" cy="796925"/>
          </a:xfrm>
          <a:prstGeom prst="rect">
            <a:avLst/>
          </a:prstGeom>
          <a:noFill/>
          <a:extLst>
            <a:ext uri="{909E8E84-426E-40DD-AFC4-6F175D3DCCD1}">
              <a14:hiddenFill xmlns:a14="http://schemas.microsoft.com/office/drawing/2010/main">
                <a:solidFill>
                  <a:srgbClr val="FFFFFF"/>
                </a:solidFill>
              </a14:hiddenFill>
            </a:ext>
          </a:extLst>
        </p:spPr>
      </p:pic>
      <p:pic>
        <p:nvPicPr>
          <p:cNvPr id="2066" name="Afbeelding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7353" y="2492896"/>
            <a:ext cx="723900" cy="10175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Afbeelding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385" y="3822674"/>
            <a:ext cx="1057275" cy="365125"/>
          </a:xfrm>
          <a:prstGeom prst="rect">
            <a:avLst/>
          </a:prstGeom>
          <a:noFill/>
          <a:extLst>
            <a:ext uri="{909E8E84-426E-40DD-AFC4-6F175D3DCCD1}">
              <a14:hiddenFill xmlns:a14="http://schemas.microsoft.com/office/drawing/2010/main">
                <a:solidFill>
                  <a:srgbClr val="FFFFFF"/>
                </a:solidFill>
              </a14:hiddenFill>
            </a:ext>
          </a:extLst>
        </p:spPr>
      </p:pic>
      <p:pic>
        <p:nvPicPr>
          <p:cNvPr id="2063" name="Afbeelding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899" y="4580560"/>
            <a:ext cx="1590675" cy="476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Afbeelding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5924" y="1423266"/>
            <a:ext cx="1263650" cy="4191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Afbeelding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277" y="3510484"/>
            <a:ext cx="736600" cy="447675"/>
          </a:xfrm>
          <a:prstGeom prst="rect">
            <a:avLst/>
          </a:prstGeom>
          <a:noFill/>
          <a:extLst>
            <a:ext uri="{909E8E84-426E-40DD-AFC4-6F175D3DCCD1}">
              <a14:hiddenFill xmlns:a14="http://schemas.microsoft.com/office/drawing/2010/main">
                <a:solidFill>
                  <a:srgbClr val="FFFFFF"/>
                </a:solidFill>
              </a14:hiddenFill>
            </a:ext>
          </a:extLst>
        </p:spPr>
      </p:pic>
      <p:pic>
        <p:nvPicPr>
          <p:cNvPr id="2061" name="Afbeelding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8092" y="3406749"/>
            <a:ext cx="842963" cy="831850"/>
          </a:xfrm>
          <a:prstGeom prst="rect">
            <a:avLst/>
          </a:prstGeom>
          <a:noFill/>
          <a:extLst>
            <a:ext uri="{909E8E84-426E-40DD-AFC4-6F175D3DCCD1}">
              <a14:hiddenFill xmlns:a14="http://schemas.microsoft.com/office/drawing/2010/main">
                <a:solidFill>
                  <a:srgbClr val="FFFFFF"/>
                </a:solidFill>
              </a14:hiddenFill>
            </a:ext>
          </a:extLst>
        </p:spPr>
      </p:pic>
      <p:pic>
        <p:nvPicPr>
          <p:cNvPr id="2059" name="Afbeelding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6101" y="4797152"/>
            <a:ext cx="1438275" cy="444500"/>
          </a:xfrm>
          <a:prstGeom prst="rect">
            <a:avLst/>
          </a:prstGeom>
          <a:noFill/>
          <a:extLst>
            <a:ext uri="{909E8E84-426E-40DD-AFC4-6F175D3DCCD1}">
              <a14:hiddenFill xmlns:a14="http://schemas.microsoft.com/office/drawing/2010/main">
                <a:solidFill>
                  <a:srgbClr val="FFFFFF"/>
                </a:solidFill>
              </a14:hiddenFill>
            </a:ext>
          </a:extLst>
        </p:spPr>
      </p:pic>
      <p:pic>
        <p:nvPicPr>
          <p:cNvPr id="2049" name="Afbeelding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57267" y="4005237"/>
            <a:ext cx="784225" cy="4064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Afbeelding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18214" y="2473077"/>
            <a:ext cx="1630363" cy="5238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Afbeelding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46056" y="1174822"/>
            <a:ext cx="890588" cy="496887"/>
          </a:xfrm>
          <a:prstGeom prst="rect">
            <a:avLst/>
          </a:prstGeom>
          <a:noFill/>
          <a:extLst>
            <a:ext uri="{909E8E84-426E-40DD-AFC4-6F175D3DCCD1}">
              <a14:hiddenFill xmlns:a14="http://schemas.microsoft.com/office/drawing/2010/main">
                <a:solidFill>
                  <a:srgbClr val="FFFFFF"/>
                </a:solidFill>
              </a14:hiddenFill>
            </a:ext>
          </a:extLst>
        </p:spPr>
      </p:pic>
      <p:pic>
        <p:nvPicPr>
          <p:cNvPr id="2053" name="Afbeelding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11069" y="1996201"/>
            <a:ext cx="922338" cy="4445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Afbeelding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32191" y="5587439"/>
            <a:ext cx="1009650" cy="403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Afbeelding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74862" y="4494806"/>
            <a:ext cx="1187450" cy="5270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Afbeelding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500143" y="1436615"/>
            <a:ext cx="498475" cy="6667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Afbeelding 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076576" y="2628627"/>
            <a:ext cx="700087" cy="373063"/>
          </a:xfrm>
          <a:prstGeom prst="rect">
            <a:avLst/>
          </a:prstGeom>
          <a:noFill/>
          <a:extLst>
            <a:ext uri="{909E8E84-426E-40DD-AFC4-6F175D3DCCD1}">
              <a14:hiddenFill xmlns:a14="http://schemas.microsoft.com/office/drawing/2010/main">
                <a:solidFill>
                  <a:srgbClr val="FFFFFF"/>
                </a:solidFill>
              </a14:hiddenFill>
            </a:ext>
          </a:extLst>
        </p:spPr>
      </p:pic>
      <p:pic>
        <p:nvPicPr>
          <p:cNvPr id="2056" name="Afbeelding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47592" y="5836759"/>
            <a:ext cx="1209675" cy="6127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1"/>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22"/>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23"/>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4"/>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5"/>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26"/>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27"/>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28"/>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29"/>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30"/>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63588" algn="l"/>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pic>
        <p:nvPicPr>
          <p:cNvPr id="38" name="Afbeelding 37"/>
          <p:cNvPicPr/>
          <p:nvPr/>
        </p:nvPicPr>
        <p:blipFill>
          <a:blip r:embed="rId20">
            <a:extLst>
              <a:ext uri="{28A0092B-C50C-407E-A947-70E740481C1C}">
                <a14:useLocalDpi xmlns:a14="http://schemas.microsoft.com/office/drawing/2010/main" val="0"/>
              </a:ext>
            </a:extLst>
          </a:blip>
          <a:srcRect/>
          <a:stretch>
            <a:fillRect/>
          </a:stretch>
        </p:blipFill>
        <p:spPr bwMode="auto">
          <a:xfrm>
            <a:off x="4034826" y="3391034"/>
            <a:ext cx="709930" cy="731520"/>
          </a:xfrm>
          <a:prstGeom prst="rect">
            <a:avLst/>
          </a:prstGeom>
          <a:noFill/>
          <a:ln>
            <a:noFill/>
          </a:ln>
        </p:spPr>
      </p:pic>
    </p:spTree>
    <p:extLst>
      <p:ext uri="{BB962C8B-B14F-4D97-AF65-F5344CB8AC3E}">
        <p14:creationId xmlns:p14="http://schemas.microsoft.com/office/powerpoint/2010/main" val="9254728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23528" y="1989484"/>
            <a:ext cx="7762875" cy="4463852"/>
          </a:xfrm>
        </p:spPr>
        <p:txBody>
          <a:bodyPr/>
          <a:lstStyle/>
          <a:p>
            <a:pPr eaLnBrk="1" fontAlgn="auto" hangingPunct="1">
              <a:spcAft>
                <a:spcPts val="0"/>
              </a:spcAft>
              <a:defRPr/>
            </a:pPr>
            <a:r>
              <a:rPr lang="en-GB" sz="1200" dirty="0" smtClean="0">
                <a:solidFill>
                  <a:srgbClr val="333333"/>
                </a:solidFill>
                <a:latin typeface="Arial" pitchFamily="34" charset="0"/>
                <a:cs typeface="Arial" pitchFamily="34" charset="0"/>
              </a:rPr>
              <a:t/>
            </a:r>
            <a:br>
              <a:rPr lang="en-GB" sz="1200" dirty="0" smtClean="0">
                <a:solidFill>
                  <a:srgbClr val="333333"/>
                </a:solidFill>
                <a:latin typeface="Arial" pitchFamily="34" charset="0"/>
                <a:cs typeface="Arial" pitchFamily="34" charset="0"/>
              </a:rPr>
            </a:br>
            <a:r>
              <a:rPr lang="en-GB" sz="1200" dirty="0">
                <a:solidFill>
                  <a:srgbClr val="333333"/>
                </a:solidFill>
                <a:latin typeface="Arial" pitchFamily="34" charset="0"/>
                <a:cs typeface="Arial" pitchFamily="34" charset="0"/>
              </a:rPr>
              <a:t/>
            </a:r>
            <a:br>
              <a:rPr lang="en-GB" sz="1200" dirty="0">
                <a:solidFill>
                  <a:srgbClr val="333333"/>
                </a:solidFill>
                <a:latin typeface="Arial" pitchFamily="34" charset="0"/>
                <a:cs typeface="Arial" pitchFamily="34" charset="0"/>
              </a:rPr>
            </a:br>
            <a:endParaRPr lang="en-GB" sz="1200" b="1" dirty="0">
              <a:solidFill>
                <a:schemeClr val="accent1">
                  <a:lumMod val="50000"/>
                </a:schemeClr>
              </a:solidFill>
              <a:latin typeface="Arial" pitchFamily="34" charset="0"/>
              <a:cs typeface="Arial" pitchFamily="34" charset="0"/>
            </a:endParaRPr>
          </a:p>
        </p:txBody>
      </p:sp>
      <p:sp>
        <p:nvSpPr>
          <p:cNvPr id="25603"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913C394C-06B3-43F4-A6BD-0CEAA0B0076F}" type="slidenum">
              <a:rPr lang="nl-NL"/>
              <a:pPr fontAlgn="base">
                <a:spcBef>
                  <a:spcPct val="0"/>
                </a:spcBef>
                <a:spcAft>
                  <a:spcPct val="0"/>
                </a:spcAft>
                <a:defRPr/>
              </a:pPr>
              <a:t>20</a:t>
            </a:fld>
            <a:endParaRPr lang="nl-NL"/>
          </a:p>
        </p:txBody>
      </p:sp>
      <p:sp>
        <p:nvSpPr>
          <p:cNvPr id="6" name="Titel 1"/>
          <p:cNvSpPr txBox="1">
            <a:spLocks/>
          </p:cNvSpPr>
          <p:nvPr/>
        </p:nvSpPr>
        <p:spPr>
          <a:xfrm>
            <a:off x="482600" y="549945"/>
            <a:ext cx="7761288" cy="35877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eaLnBrk="1" fontAlgn="auto" hangingPunct="1">
              <a:spcAft>
                <a:spcPts val="0"/>
              </a:spcAft>
              <a:defRPr/>
            </a:pPr>
            <a:r>
              <a:rPr lang="en-GB" sz="3600" b="1" dirty="0">
                <a:solidFill>
                  <a:srgbClr val="1F497D"/>
                </a:solidFill>
                <a:latin typeface="Arial"/>
              </a:rPr>
              <a:t>6</a:t>
            </a:r>
            <a:r>
              <a:rPr lang="en-GB" sz="3600" b="1" dirty="0" smtClean="0">
                <a:solidFill>
                  <a:srgbClr val="1F497D"/>
                </a:solidFill>
                <a:latin typeface="Arial"/>
              </a:rPr>
              <a:t>: Partners</a:t>
            </a:r>
            <a:endParaRPr lang="nl-NL" sz="3600" dirty="0">
              <a:solidFill>
                <a:srgbClr val="242852"/>
              </a:solidFill>
            </a:endParaRPr>
          </a:p>
        </p:txBody>
      </p:sp>
      <p:sp>
        <p:nvSpPr>
          <p:cNvPr id="7" name="Titel 1"/>
          <p:cNvSpPr txBox="1">
            <a:spLocks/>
          </p:cNvSpPr>
          <p:nvPr/>
        </p:nvSpPr>
        <p:spPr>
          <a:xfrm>
            <a:off x="462336" y="1844824"/>
            <a:ext cx="7761288" cy="35877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eaLnBrk="1" fontAlgn="auto" hangingPunct="1">
              <a:spcAft>
                <a:spcPts val="0"/>
              </a:spcAft>
              <a:defRPr/>
            </a:pPr>
            <a:endParaRPr lang="en-GB" sz="3600" b="1" dirty="0">
              <a:solidFill>
                <a:srgbClr val="1F497D"/>
              </a:solidFill>
              <a:latin typeface="Arial"/>
            </a:endParaRPr>
          </a:p>
          <a:p>
            <a:pPr eaLnBrk="1" fontAlgn="auto" hangingPunct="1">
              <a:spcAft>
                <a:spcPts val="0"/>
              </a:spcAft>
              <a:defRPr/>
            </a:pPr>
            <a:endParaRPr lang="en-GB" sz="3600" b="1" dirty="0" smtClean="0">
              <a:solidFill>
                <a:srgbClr val="1F497D"/>
              </a:solidFill>
              <a:latin typeface="Arial"/>
            </a:endParaRPr>
          </a:p>
          <a:p>
            <a:pPr eaLnBrk="1" fontAlgn="auto" hangingPunct="1">
              <a:spcAft>
                <a:spcPts val="0"/>
              </a:spcAft>
              <a:defRPr/>
            </a:pPr>
            <a:endParaRPr lang="en-GB" sz="3600" b="1" dirty="0">
              <a:solidFill>
                <a:srgbClr val="1F497D"/>
              </a:solidFill>
              <a:latin typeface="Arial"/>
            </a:endParaRPr>
          </a:p>
          <a:p>
            <a:pPr eaLnBrk="1" fontAlgn="auto" hangingPunct="1">
              <a:spcAft>
                <a:spcPts val="0"/>
              </a:spcAft>
              <a:defRPr/>
            </a:pPr>
            <a:endParaRPr lang="en-GB" sz="3600" b="1" dirty="0" smtClean="0">
              <a:solidFill>
                <a:srgbClr val="1F497D"/>
              </a:solidFill>
              <a:latin typeface="Arial"/>
            </a:endParaRPr>
          </a:p>
          <a:p>
            <a:pPr eaLnBrk="1" fontAlgn="auto" hangingPunct="1">
              <a:spcAft>
                <a:spcPts val="0"/>
              </a:spcAft>
              <a:defRPr/>
            </a:pPr>
            <a:endParaRPr lang="en-GB" sz="3600" b="1" dirty="0">
              <a:solidFill>
                <a:srgbClr val="1F497D"/>
              </a:solidFill>
              <a:latin typeface="Arial"/>
            </a:endParaRPr>
          </a:p>
          <a:p>
            <a:pPr eaLnBrk="1" fontAlgn="auto" hangingPunct="1">
              <a:spcAft>
                <a:spcPts val="0"/>
              </a:spcAft>
              <a:defRPr/>
            </a:pPr>
            <a:endParaRPr lang="nl-NL" sz="3600" dirty="0">
              <a:solidFill>
                <a:srgbClr val="242852"/>
              </a:solidFill>
            </a:endParaRPr>
          </a:p>
        </p:txBody>
      </p:sp>
      <p:sp>
        <p:nvSpPr>
          <p:cNvPr id="8" name="Titel 1"/>
          <p:cNvSpPr txBox="1">
            <a:spLocks/>
          </p:cNvSpPr>
          <p:nvPr/>
        </p:nvSpPr>
        <p:spPr>
          <a:xfrm>
            <a:off x="467544" y="1198017"/>
            <a:ext cx="7761288" cy="431921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marL="457200" indent="-457200" eaLnBrk="1" fontAlgn="auto" hangingPunct="1">
              <a:spcAft>
                <a:spcPts val="0"/>
              </a:spcAft>
              <a:buFont typeface="+mj-lt"/>
              <a:buAutoNum type="arabicPeriod" startAt="7"/>
              <a:defRPr/>
            </a:pPr>
            <a:r>
              <a:rPr lang="en-GB" sz="2400" b="1" dirty="0" smtClean="0">
                <a:solidFill>
                  <a:srgbClr val="1F497D"/>
                </a:solidFill>
                <a:latin typeface="Arial"/>
              </a:rPr>
              <a:t>North Sea Foundation</a:t>
            </a:r>
          </a:p>
          <a:p>
            <a:pPr marL="457200" indent="-457200" eaLnBrk="1" fontAlgn="auto" hangingPunct="1">
              <a:spcAft>
                <a:spcPts val="0"/>
              </a:spcAft>
              <a:buFont typeface="+mj-lt"/>
              <a:buAutoNum type="arabicPeriod" startAt="7"/>
              <a:defRPr/>
            </a:pPr>
            <a:endParaRPr lang="en-GB" sz="2400" b="1" dirty="0">
              <a:solidFill>
                <a:srgbClr val="1F497D"/>
              </a:solidFill>
              <a:latin typeface="Arial"/>
            </a:endParaRPr>
          </a:p>
          <a:p>
            <a:pPr marL="457200" indent="-457200" eaLnBrk="1" fontAlgn="auto" hangingPunct="1">
              <a:spcAft>
                <a:spcPts val="0"/>
              </a:spcAft>
              <a:buFont typeface="+mj-lt"/>
              <a:buAutoNum type="arabicPeriod" startAt="7"/>
              <a:defRPr/>
            </a:pPr>
            <a:r>
              <a:rPr lang="en-GB" sz="2400" b="1" dirty="0" smtClean="0">
                <a:solidFill>
                  <a:srgbClr val="1F497D"/>
                </a:solidFill>
                <a:latin typeface="Arial"/>
              </a:rPr>
              <a:t>Fair Transport</a:t>
            </a:r>
          </a:p>
          <a:p>
            <a:pPr marL="457200" indent="-457200" eaLnBrk="1" fontAlgn="auto" hangingPunct="1">
              <a:spcAft>
                <a:spcPts val="0"/>
              </a:spcAft>
              <a:buFont typeface="+mj-lt"/>
              <a:buAutoNum type="arabicPeriod" startAt="7"/>
              <a:defRPr/>
            </a:pPr>
            <a:endParaRPr lang="en-GB" sz="2400" b="1" dirty="0">
              <a:solidFill>
                <a:srgbClr val="1F497D"/>
              </a:solidFill>
              <a:latin typeface="Arial"/>
            </a:endParaRPr>
          </a:p>
          <a:p>
            <a:pPr marL="457200" indent="-457200" eaLnBrk="1" fontAlgn="auto" hangingPunct="1">
              <a:spcAft>
                <a:spcPts val="0"/>
              </a:spcAft>
              <a:buFont typeface="+mj-lt"/>
              <a:buAutoNum type="arabicPeriod" startAt="7"/>
              <a:defRPr/>
            </a:pPr>
            <a:r>
              <a:rPr lang="en-GB" sz="2400" b="1" dirty="0" smtClean="0">
                <a:solidFill>
                  <a:schemeClr val="accent1">
                    <a:lumMod val="50000"/>
                  </a:schemeClr>
                </a:solidFill>
                <a:latin typeface="Arial" pitchFamily="34" charset="0"/>
                <a:cs typeface="Arial" pitchFamily="34" charset="0"/>
              </a:rPr>
              <a:t>Municipality/port Harlingen</a:t>
            </a:r>
          </a:p>
          <a:p>
            <a:pPr marL="457200" indent="-457200" eaLnBrk="1" fontAlgn="auto" hangingPunct="1">
              <a:spcAft>
                <a:spcPts val="0"/>
              </a:spcAft>
              <a:buFont typeface="+mj-lt"/>
              <a:buAutoNum type="arabicPeriod" startAt="7"/>
              <a:defRPr/>
            </a:pPr>
            <a:endParaRPr lang="en-GB" sz="2400" b="1" dirty="0">
              <a:solidFill>
                <a:schemeClr val="accent1">
                  <a:lumMod val="50000"/>
                </a:schemeClr>
              </a:solidFill>
              <a:latin typeface="Arial" pitchFamily="34" charset="0"/>
              <a:cs typeface="Arial" pitchFamily="34" charset="0"/>
            </a:endParaRPr>
          </a:p>
          <a:p>
            <a:pPr marL="457200" indent="-457200" eaLnBrk="1" fontAlgn="auto" hangingPunct="1">
              <a:spcAft>
                <a:spcPts val="0"/>
              </a:spcAft>
              <a:buFont typeface="+mj-lt"/>
              <a:buAutoNum type="arabicPeriod" startAt="7"/>
              <a:defRPr/>
            </a:pPr>
            <a:r>
              <a:rPr lang="nl-NL" sz="2400" b="1" dirty="0" smtClean="0">
                <a:solidFill>
                  <a:schemeClr val="accent1">
                    <a:lumMod val="50000"/>
                  </a:schemeClr>
                </a:solidFill>
                <a:latin typeface="Arial" pitchFamily="34" charset="0"/>
                <a:cs typeface="Arial" pitchFamily="34" charset="0"/>
              </a:rPr>
              <a:t>C-Job</a:t>
            </a:r>
          </a:p>
          <a:p>
            <a:pPr marL="457200" indent="-457200" eaLnBrk="1" fontAlgn="auto" hangingPunct="1">
              <a:spcAft>
                <a:spcPts val="0"/>
              </a:spcAft>
              <a:buFont typeface="+mj-lt"/>
              <a:buAutoNum type="arabicPeriod" startAt="7"/>
              <a:defRPr/>
            </a:pPr>
            <a:endParaRPr lang="nl-NL" sz="2400" b="1" dirty="0">
              <a:solidFill>
                <a:schemeClr val="accent1">
                  <a:lumMod val="50000"/>
                </a:schemeClr>
              </a:solidFill>
              <a:latin typeface="Arial" pitchFamily="34" charset="0"/>
              <a:cs typeface="Arial" pitchFamily="34" charset="0"/>
            </a:endParaRPr>
          </a:p>
          <a:p>
            <a:pPr marL="457200" indent="-457200" eaLnBrk="1" fontAlgn="auto" hangingPunct="1">
              <a:spcAft>
                <a:spcPts val="0"/>
              </a:spcAft>
              <a:buFont typeface="+mj-lt"/>
              <a:buAutoNum type="arabicPeriod" startAt="7"/>
              <a:defRPr/>
            </a:pPr>
            <a:r>
              <a:rPr lang="nl-NL" sz="2400" b="1" dirty="0" smtClean="0">
                <a:solidFill>
                  <a:schemeClr val="accent1">
                    <a:lumMod val="50000"/>
                  </a:schemeClr>
                </a:solidFill>
                <a:latin typeface="Arial" pitchFamily="34" charset="0"/>
                <a:cs typeface="Arial" pitchFamily="34" charset="0"/>
              </a:rPr>
              <a:t>Ameland Shipping</a:t>
            </a:r>
          </a:p>
          <a:p>
            <a:pPr marL="457200" indent="-457200" eaLnBrk="1" fontAlgn="auto" hangingPunct="1">
              <a:spcAft>
                <a:spcPts val="0"/>
              </a:spcAft>
              <a:buFont typeface="+mj-lt"/>
              <a:buAutoNum type="arabicPeriod" startAt="7"/>
              <a:defRPr/>
            </a:pPr>
            <a:endParaRPr lang="nl-NL" sz="2400" b="1" dirty="0">
              <a:solidFill>
                <a:schemeClr val="accent1">
                  <a:lumMod val="50000"/>
                </a:schemeClr>
              </a:solidFill>
              <a:latin typeface="Arial" pitchFamily="34" charset="0"/>
              <a:cs typeface="Arial" pitchFamily="34" charset="0"/>
            </a:endParaRPr>
          </a:p>
          <a:p>
            <a:pPr marL="457200" indent="-457200" eaLnBrk="1" fontAlgn="auto" hangingPunct="1">
              <a:spcAft>
                <a:spcPts val="0"/>
              </a:spcAft>
              <a:buFont typeface="+mj-lt"/>
              <a:buAutoNum type="arabicPeriod" startAt="7"/>
              <a:defRPr/>
            </a:pPr>
            <a:r>
              <a:rPr lang="nl-NL" sz="2400" b="1" dirty="0" err="1" smtClean="0">
                <a:solidFill>
                  <a:schemeClr val="accent1">
                    <a:lumMod val="50000"/>
                  </a:schemeClr>
                </a:solidFill>
                <a:latin typeface="Arial" pitchFamily="34" charset="0"/>
                <a:cs typeface="Arial" pitchFamily="34" charset="0"/>
              </a:rPr>
              <a:t>Northern</a:t>
            </a:r>
            <a:r>
              <a:rPr lang="nl-NL" sz="2400" b="1" dirty="0" smtClean="0">
                <a:solidFill>
                  <a:schemeClr val="accent1">
                    <a:lumMod val="50000"/>
                  </a:schemeClr>
                </a:solidFill>
                <a:latin typeface="Arial" pitchFamily="34" charset="0"/>
                <a:cs typeface="Arial" pitchFamily="34" charset="0"/>
              </a:rPr>
              <a:t> University </a:t>
            </a:r>
            <a:r>
              <a:rPr lang="nl-NL" sz="2400" b="1" dirty="0" err="1" smtClean="0">
                <a:solidFill>
                  <a:schemeClr val="accent1">
                    <a:lumMod val="50000"/>
                  </a:schemeClr>
                </a:solidFill>
                <a:latin typeface="Arial" pitchFamily="34" charset="0"/>
                <a:cs typeface="Arial" pitchFamily="34" charset="0"/>
              </a:rPr>
              <a:t>Applied</a:t>
            </a:r>
            <a:r>
              <a:rPr lang="nl-NL" sz="2400" b="1" dirty="0" smtClean="0">
                <a:solidFill>
                  <a:schemeClr val="accent1">
                    <a:lumMod val="50000"/>
                  </a:schemeClr>
                </a:solidFill>
                <a:latin typeface="Arial" pitchFamily="34" charset="0"/>
                <a:cs typeface="Arial" pitchFamily="34" charset="0"/>
              </a:rPr>
              <a:t> </a:t>
            </a:r>
            <a:r>
              <a:rPr lang="nl-NL" sz="2400" b="1" dirty="0" err="1" smtClean="0">
                <a:solidFill>
                  <a:schemeClr val="accent1">
                    <a:lumMod val="50000"/>
                  </a:schemeClr>
                </a:solidFill>
                <a:latin typeface="Arial" pitchFamily="34" charset="0"/>
                <a:cs typeface="Arial" pitchFamily="34" charset="0"/>
              </a:rPr>
              <a:t>science</a:t>
            </a:r>
            <a:endParaRPr lang="nl-NL" sz="2400" b="1" dirty="0">
              <a:solidFill>
                <a:schemeClr val="accent1">
                  <a:lumMod val="50000"/>
                </a:schemeClr>
              </a:solidFill>
              <a:latin typeface="Arial" pitchFamily="34" charset="0"/>
              <a:cs typeface="Arial" pitchFamily="34" charset="0"/>
            </a:endParaRPr>
          </a:p>
        </p:txBody>
      </p:sp>
      <p:pic>
        <p:nvPicPr>
          <p:cNvPr id="9" name="Afbeelding 8"/>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124744"/>
            <a:ext cx="1224136" cy="735072"/>
          </a:xfrm>
          <a:prstGeom prst="rect">
            <a:avLst/>
          </a:prstGeom>
          <a:noFill/>
          <a:ln>
            <a:noFill/>
          </a:ln>
        </p:spPr>
      </p:pic>
      <p:pic>
        <p:nvPicPr>
          <p:cNvPr id="10" name="Afbeelding 9"/>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024211"/>
            <a:ext cx="842645" cy="831850"/>
          </a:xfrm>
          <a:prstGeom prst="rect">
            <a:avLst/>
          </a:prstGeom>
          <a:noFill/>
          <a:ln>
            <a:noFill/>
          </a:ln>
        </p:spPr>
      </p:pic>
      <p:pic>
        <p:nvPicPr>
          <p:cNvPr id="11" name="Afbeelding 10"/>
          <p:cNvPicPr/>
          <p:nvPr/>
        </p:nvPicPr>
        <p:blipFill>
          <a:blip r:embed="rId4">
            <a:extLst>
              <a:ext uri="{28A0092B-C50C-407E-A947-70E740481C1C}">
                <a14:useLocalDpi xmlns:a14="http://schemas.microsoft.com/office/drawing/2010/main" val="0"/>
              </a:ext>
            </a:extLst>
          </a:blip>
          <a:srcRect/>
          <a:stretch>
            <a:fillRect/>
          </a:stretch>
        </p:blipFill>
        <p:spPr bwMode="auto">
          <a:xfrm>
            <a:off x="5007431" y="2912489"/>
            <a:ext cx="1438910" cy="445135"/>
          </a:xfrm>
          <a:prstGeom prst="rect">
            <a:avLst/>
          </a:prstGeom>
          <a:noFill/>
          <a:ln>
            <a:noFill/>
          </a:ln>
        </p:spPr>
      </p:pic>
      <p:pic>
        <p:nvPicPr>
          <p:cNvPr id="12" name="Afbeelding 1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3501008"/>
            <a:ext cx="1008112" cy="538545"/>
          </a:xfrm>
          <a:prstGeom prst="rect">
            <a:avLst/>
          </a:prstGeom>
          <a:noFill/>
          <a:ln>
            <a:noFill/>
          </a:ln>
        </p:spPr>
      </p:pic>
      <p:pic>
        <p:nvPicPr>
          <p:cNvPr id="13" name="Afbeelding 12"/>
          <p:cNvPicPr/>
          <p:nvPr/>
        </p:nvPicPr>
        <p:blipFill>
          <a:blip r:embed="rId6">
            <a:extLst>
              <a:ext uri="{28A0092B-C50C-407E-A947-70E740481C1C}">
                <a14:useLocalDpi xmlns:a14="http://schemas.microsoft.com/office/drawing/2010/main" val="0"/>
              </a:ext>
            </a:extLst>
          </a:blip>
          <a:srcRect/>
          <a:stretch>
            <a:fillRect/>
          </a:stretch>
        </p:blipFill>
        <p:spPr bwMode="auto">
          <a:xfrm>
            <a:off x="3684969" y="4365104"/>
            <a:ext cx="1751127" cy="596518"/>
          </a:xfrm>
          <a:prstGeom prst="rect">
            <a:avLst/>
          </a:prstGeom>
          <a:noFill/>
          <a:ln>
            <a:noFill/>
          </a:ln>
        </p:spPr>
      </p:pic>
      <p:pic>
        <p:nvPicPr>
          <p:cNvPr id="14" name="Afbeelding 13"/>
          <p:cNvPicPr/>
          <p:nvPr/>
        </p:nvPicPr>
        <p:blipFill>
          <a:blip r:embed="rId7">
            <a:extLst>
              <a:ext uri="{28A0092B-C50C-407E-A947-70E740481C1C}">
                <a14:useLocalDpi xmlns:a14="http://schemas.microsoft.com/office/drawing/2010/main" val="0"/>
              </a:ext>
            </a:extLst>
          </a:blip>
          <a:srcRect/>
          <a:stretch>
            <a:fillRect/>
          </a:stretch>
        </p:blipFill>
        <p:spPr bwMode="auto">
          <a:xfrm>
            <a:off x="6446340" y="4961622"/>
            <a:ext cx="1149995" cy="692140"/>
          </a:xfrm>
          <a:prstGeom prst="rect">
            <a:avLst/>
          </a:prstGeom>
          <a:noFill/>
          <a:ln>
            <a:noFill/>
          </a:ln>
        </p:spPr>
      </p:pic>
    </p:spTree>
    <p:extLst>
      <p:ext uri="{BB962C8B-B14F-4D97-AF65-F5344CB8AC3E}">
        <p14:creationId xmlns:p14="http://schemas.microsoft.com/office/powerpoint/2010/main" val="8094252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0825" y="1052736"/>
            <a:ext cx="7762875" cy="4463852"/>
          </a:xfrm>
        </p:spPr>
        <p:txBody>
          <a:bodyPr/>
          <a:lstStyle/>
          <a:p>
            <a:pPr eaLnBrk="1" fontAlgn="auto" hangingPunct="1">
              <a:spcAft>
                <a:spcPts val="0"/>
              </a:spcAft>
              <a:defRPr/>
            </a:pPr>
            <a:r>
              <a:rPr lang="en-GB" sz="1200" dirty="0" smtClean="0">
                <a:solidFill>
                  <a:srgbClr val="333333"/>
                </a:solidFill>
                <a:latin typeface="Arial" pitchFamily="34" charset="0"/>
                <a:cs typeface="Arial" pitchFamily="34" charset="0"/>
              </a:rPr>
              <a:t/>
            </a:r>
            <a:br>
              <a:rPr lang="en-GB" sz="1200" dirty="0" smtClean="0">
                <a:solidFill>
                  <a:srgbClr val="333333"/>
                </a:solidFill>
                <a:latin typeface="Arial" pitchFamily="34" charset="0"/>
                <a:cs typeface="Arial" pitchFamily="34" charset="0"/>
              </a:rPr>
            </a:br>
            <a:r>
              <a:rPr lang="en-GB" sz="1200" dirty="0" smtClean="0">
                <a:solidFill>
                  <a:srgbClr val="333333"/>
                </a:solidFill>
                <a:latin typeface="Arial" pitchFamily="34" charset="0"/>
                <a:cs typeface="Arial" pitchFamily="34" charset="0"/>
              </a:rPr>
              <a:t/>
            </a:r>
            <a:br>
              <a:rPr lang="en-GB" sz="1200" dirty="0" smtClean="0">
                <a:solidFill>
                  <a:srgbClr val="333333"/>
                </a:solidFill>
                <a:latin typeface="Arial" pitchFamily="34" charset="0"/>
                <a:cs typeface="Arial" pitchFamily="34" charset="0"/>
              </a:rPr>
            </a:br>
            <a:r>
              <a:rPr lang="en-GB" sz="1200" dirty="0">
                <a:solidFill>
                  <a:srgbClr val="333333"/>
                </a:solidFill>
                <a:latin typeface="Arial" pitchFamily="34" charset="0"/>
                <a:cs typeface="Arial" pitchFamily="34" charset="0"/>
              </a:rPr>
              <a:t/>
            </a:r>
            <a:br>
              <a:rPr lang="en-GB" sz="1200" dirty="0">
                <a:solidFill>
                  <a:srgbClr val="333333"/>
                </a:solidFill>
                <a:latin typeface="Arial" pitchFamily="34" charset="0"/>
                <a:cs typeface="Arial" pitchFamily="34" charset="0"/>
              </a:rPr>
            </a:br>
            <a:endParaRPr lang="en-GB" sz="1200" b="1" dirty="0">
              <a:solidFill>
                <a:schemeClr val="accent1">
                  <a:lumMod val="50000"/>
                </a:schemeClr>
              </a:solidFill>
              <a:latin typeface="Arial" pitchFamily="34" charset="0"/>
              <a:cs typeface="Arial" pitchFamily="34" charset="0"/>
            </a:endParaRPr>
          </a:p>
        </p:txBody>
      </p:sp>
      <p:sp>
        <p:nvSpPr>
          <p:cNvPr id="25603"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913C394C-06B3-43F4-A6BD-0CEAA0B0076F}" type="slidenum">
              <a:rPr lang="nl-NL"/>
              <a:pPr fontAlgn="base">
                <a:spcBef>
                  <a:spcPct val="0"/>
                </a:spcBef>
                <a:spcAft>
                  <a:spcPct val="0"/>
                </a:spcAft>
                <a:defRPr/>
              </a:pPr>
              <a:t>21</a:t>
            </a:fld>
            <a:endParaRPr lang="nl-NL"/>
          </a:p>
        </p:txBody>
      </p:sp>
      <p:sp>
        <p:nvSpPr>
          <p:cNvPr id="6" name="Titel 1"/>
          <p:cNvSpPr txBox="1">
            <a:spLocks/>
          </p:cNvSpPr>
          <p:nvPr/>
        </p:nvSpPr>
        <p:spPr>
          <a:xfrm>
            <a:off x="482600" y="549945"/>
            <a:ext cx="7761288" cy="35877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eaLnBrk="1" fontAlgn="auto" hangingPunct="1">
              <a:spcAft>
                <a:spcPts val="0"/>
              </a:spcAft>
              <a:defRPr/>
            </a:pPr>
            <a:r>
              <a:rPr lang="en-GB" sz="3600" b="1" dirty="0">
                <a:solidFill>
                  <a:srgbClr val="1F497D"/>
                </a:solidFill>
                <a:latin typeface="Arial"/>
              </a:rPr>
              <a:t>6</a:t>
            </a:r>
            <a:r>
              <a:rPr lang="en-GB" sz="3600" b="1" dirty="0" smtClean="0">
                <a:solidFill>
                  <a:srgbClr val="1F497D"/>
                </a:solidFill>
                <a:latin typeface="Arial"/>
              </a:rPr>
              <a:t>: Partners</a:t>
            </a:r>
            <a:endParaRPr lang="nl-NL" sz="3600" dirty="0">
              <a:solidFill>
                <a:srgbClr val="242852"/>
              </a:solidFill>
            </a:endParaRPr>
          </a:p>
        </p:txBody>
      </p:sp>
      <p:sp>
        <p:nvSpPr>
          <p:cNvPr id="10" name="Titel 1"/>
          <p:cNvSpPr txBox="1">
            <a:spLocks/>
          </p:cNvSpPr>
          <p:nvPr/>
        </p:nvSpPr>
        <p:spPr>
          <a:xfrm>
            <a:off x="467544" y="1844824"/>
            <a:ext cx="7761288" cy="4319215"/>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marL="457200" indent="-457200" eaLnBrk="1" fontAlgn="auto" hangingPunct="1">
              <a:spcAft>
                <a:spcPts val="0"/>
              </a:spcAft>
              <a:buFont typeface="+mj-lt"/>
              <a:buAutoNum type="arabicPeriod" startAt="14"/>
              <a:defRPr/>
            </a:pPr>
            <a:r>
              <a:rPr lang="en-GB" sz="2400" b="1" dirty="0" smtClean="0">
                <a:solidFill>
                  <a:srgbClr val="1F497D"/>
                </a:solidFill>
                <a:latin typeface="Arial"/>
              </a:rPr>
              <a:t>MARIN</a:t>
            </a:r>
            <a:br>
              <a:rPr lang="en-GB" sz="2400" b="1" dirty="0" smtClean="0">
                <a:solidFill>
                  <a:srgbClr val="1F497D"/>
                </a:solidFill>
                <a:latin typeface="Arial"/>
              </a:rPr>
            </a:br>
            <a:endParaRPr lang="en-GB" sz="2400" b="1" dirty="0" smtClean="0">
              <a:solidFill>
                <a:srgbClr val="1F497D"/>
              </a:solidFill>
              <a:latin typeface="Arial"/>
            </a:endParaRPr>
          </a:p>
          <a:p>
            <a:pPr marL="457200" indent="-457200" eaLnBrk="1" fontAlgn="auto" hangingPunct="1">
              <a:spcAft>
                <a:spcPts val="0"/>
              </a:spcAft>
              <a:buFont typeface="+mj-lt"/>
              <a:buAutoNum type="arabicPeriod" startAt="14"/>
              <a:defRPr/>
            </a:pPr>
            <a:endParaRPr lang="en-GB" sz="2400" b="1" dirty="0">
              <a:solidFill>
                <a:srgbClr val="1F497D"/>
              </a:solidFill>
              <a:latin typeface="Arial"/>
            </a:endParaRPr>
          </a:p>
          <a:p>
            <a:pPr marL="457200" indent="-457200" eaLnBrk="1" fontAlgn="auto" hangingPunct="1">
              <a:spcAft>
                <a:spcPts val="0"/>
              </a:spcAft>
              <a:buFont typeface="+mj-lt"/>
              <a:buAutoNum type="arabicPeriod" startAt="14"/>
              <a:defRPr/>
            </a:pPr>
            <a:r>
              <a:rPr lang="en-GB" sz="2400" b="1" dirty="0" smtClean="0">
                <a:solidFill>
                  <a:srgbClr val="1F497D"/>
                </a:solidFill>
                <a:latin typeface="Arial"/>
              </a:rPr>
              <a:t>E&amp;E consultants</a:t>
            </a:r>
            <a:br>
              <a:rPr lang="en-GB" sz="2400" b="1" dirty="0" smtClean="0">
                <a:solidFill>
                  <a:srgbClr val="1F497D"/>
                </a:solidFill>
                <a:latin typeface="Arial"/>
              </a:rPr>
            </a:br>
            <a:endParaRPr lang="en-GB" sz="2400" b="1" dirty="0" smtClean="0">
              <a:solidFill>
                <a:srgbClr val="1F497D"/>
              </a:solidFill>
              <a:latin typeface="Arial"/>
            </a:endParaRPr>
          </a:p>
          <a:p>
            <a:pPr marL="457200" indent="-457200" eaLnBrk="1" fontAlgn="auto" hangingPunct="1">
              <a:spcAft>
                <a:spcPts val="0"/>
              </a:spcAft>
              <a:buFont typeface="+mj-lt"/>
              <a:buAutoNum type="arabicPeriod" startAt="14"/>
              <a:defRPr/>
            </a:pPr>
            <a:endParaRPr lang="en-GB" sz="2400" b="1" dirty="0">
              <a:solidFill>
                <a:srgbClr val="1F497D"/>
              </a:solidFill>
              <a:latin typeface="Arial"/>
            </a:endParaRPr>
          </a:p>
          <a:p>
            <a:pPr marL="457200" indent="-457200" eaLnBrk="1" fontAlgn="auto" hangingPunct="1">
              <a:spcAft>
                <a:spcPts val="0"/>
              </a:spcAft>
              <a:buFont typeface="+mj-lt"/>
              <a:buAutoNum type="arabicPeriod" startAt="14"/>
              <a:defRPr/>
            </a:pPr>
            <a:r>
              <a:rPr lang="en-GB" sz="2400" b="1" dirty="0" smtClean="0">
                <a:solidFill>
                  <a:srgbClr val="1F497D"/>
                </a:solidFill>
                <a:latin typeface="Arial"/>
              </a:rPr>
              <a:t>Avel Vor Technologie</a:t>
            </a:r>
            <a:br>
              <a:rPr lang="en-GB" sz="2400" b="1" dirty="0" smtClean="0">
                <a:solidFill>
                  <a:srgbClr val="1F497D"/>
                </a:solidFill>
                <a:latin typeface="Arial"/>
              </a:rPr>
            </a:br>
            <a:endParaRPr lang="en-GB" sz="2400" b="1" dirty="0" smtClean="0">
              <a:solidFill>
                <a:srgbClr val="1F497D"/>
              </a:solidFill>
              <a:latin typeface="Arial"/>
            </a:endParaRPr>
          </a:p>
          <a:p>
            <a:pPr marL="457200" indent="-457200" eaLnBrk="1" fontAlgn="auto" hangingPunct="1">
              <a:spcAft>
                <a:spcPts val="0"/>
              </a:spcAft>
              <a:buFont typeface="+mj-lt"/>
              <a:buAutoNum type="arabicPeriod" startAt="14"/>
              <a:defRPr/>
            </a:pPr>
            <a:endParaRPr lang="en-GB" sz="2400" b="1" dirty="0">
              <a:solidFill>
                <a:srgbClr val="1F497D"/>
              </a:solidFill>
              <a:latin typeface="Arial"/>
            </a:endParaRPr>
          </a:p>
          <a:p>
            <a:pPr marL="457200" indent="-457200" eaLnBrk="1" fontAlgn="auto" hangingPunct="1">
              <a:spcAft>
                <a:spcPts val="0"/>
              </a:spcAft>
              <a:buFont typeface="+mj-lt"/>
              <a:buAutoNum type="arabicPeriod" startAt="14"/>
              <a:defRPr/>
            </a:pPr>
            <a:r>
              <a:rPr lang="en-GB" sz="2400" b="1" dirty="0" smtClean="0">
                <a:solidFill>
                  <a:srgbClr val="1F497D"/>
                </a:solidFill>
                <a:latin typeface="Arial"/>
              </a:rPr>
              <a:t>Port of Oostende</a:t>
            </a:r>
            <a:br>
              <a:rPr lang="en-GB" sz="2400" b="1" dirty="0" smtClean="0">
                <a:solidFill>
                  <a:srgbClr val="1F497D"/>
                </a:solidFill>
                <a:latin typeface="Arial"/>
              </a:rPr>
            </a:br>
            <a:endParaRPr lang="en-GB" sz="2400" b="1" dirty="0" smtClean="0">
              <a:solidFill>
                <a:srgbClr val="1F497D"/>
              </a:solidFill>
              <a:latin typeface="Arial"/>
            </a:endParaRPr>
          </a:p>
          <a:p>
            <a:pPr marL="457200" indent="-457200" eaLnBrk="1" fontAlgn="auto" hangingPunct="1">
              <a:spcAft>
                <a:spcPts val="0"/>
              </a:spcAft>
              <a:buFont typeface="+mj-lt"/>
              <a:buAutoNum type="arabicPeriod" startAt="14"/>
              <a:defRPr/>
            </a:pPr>
            <a:endParaRPr lang="en-GB" sz="2400" b="1" dirty="0">
              <a:solidFill>
                <a:srgbClr val="1F497D"/>
              </a:solidFill>
              <a:latin typeface="Arial"/>
            </a:endParaRPr>
          </a:p>
          <a:p>
            <a:pPr marL="457200" indent="-457200" eaLnBrk="1" fontAlgn="auto" hangingPunct="1">
              <a:spcAft>
                <a:spcPts val="0"/>
              </a:spcAft>
              <a:buFont typeface="+mj-lt"/>
              <a:buAutoNum type="arabicPeriod" startAt="14"/>
              <a:defRPr/>
            </a:pPr>
            <a:r>
              <a:rPr lang="en-GB" sz="2400" b="1" dirty="0" smtClean="0">
                <a:solidFill>
                  <a:srgbClr val="1F497D"/>
                </a:solidFill>
                <a:latin typeface="Arial"/>
              </a:rPr>
              <a:t>Eco Council</a:t>
            </a:r>
          </a:p>
        </p:txBody>
      </p:sp>
      <p:pic>
        <p:nvPicPr>
          <p:cNvPr id="11" name="Afbeelding 10"/>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124744"/>
            <a:ext cx="1080120" cy="660524"/>
          </a:xfrm>
          <a:prstGeom prst="rect">
            <a:avLst/>
          </a:prstGeom>
          <a:noFill/>
          <a:ln>
            <a:noFill/>
          </a:ln>
        </p:spPr>
      </p:pic>
      <p:pic>
        <p:nvPicPr>
          <p:cNvPr id="12" name="Afbeelding 11"/>
          <p:cNvPicPr/>
          <p:nvPr/>
        </p:nvPicPr>
        <p:blipFill>
          <a:blip r:embed="rId3">
            <a:extLst>
              <a:ext uri="{28A0092B-C50C-407E-A947-70E740481C1C}">
                <a14:useLocalDpi xmlns:a14="http://schemas.microsoft.com/office/drawing/2010/main" val="0"/>
              </a:ext>
            </a:extLst>
          </a:blip>
          <a:srcRect/>
          <a:stretch>
            <a:fillRect/>
          </a:stretch>
        </p:blipFill>
        <p:spPr bwMode="auto">
          <a:xfrm>
            <a:off x="3993222" y="2060848"/>
            <a:ext cx="1010825" cy="875536"/>
          </a:xfrm>
          <a:prstGeom prst="rect">
            <a:avLst/>
          </a:prstGeom>
          <a:noFill/>
          <a:ln>
            <a:noFill/>
          </a:ln>
        </p:spPr>
      </p:pic>
      <p:pic>
        <p:nvPicPr>
          <p:cNvPr id="13" name="Afbeelding 12"/>
          <p:cNvPicPr/>
          <p:nvPr/>
        </p:nvPicPr>
        <p:blipFill>
          <a:blip r:embed="rId4">
            <a:extLst>
              <a:ext uri="{28A0092B-C50C-407E-A947-70E740481C1C}">
                <a14:useLocalDpi xmlns:a14="http://schemas.microsoft.com/office/drawing/2010/main" val="0"/>
              </a:ext>
            </a:extLst>
          </a:blip>
          <a:srcRect/>
          <a:stretch>
            <a:fillRect/>
          </a:stretch>
        </p:blipFill>
        <p:spPr bwMode="auto">
          <a:xfrm>
            <a:off x="6732240" y="2828362"/>
            <a:ext cx="1054870" cy="1224136"/>
          </a:xfrm>
          <a:prstGeom prst="rect">
            <a:avLst/>
          </a:prstGeom>
          <a:noFill/>
          <a:ln>
            <a:noFill/>
          </a:ln>
        </p:spPr>
      </p:pic>
      <p:pic>
        <p:nvPicPr>
          <p:cNvPr id="14" name="Afbeelding 13"/>
          <p:cNvPicPr/>
          <p:nvPr/>
        </p:nvPicPr>
        <p:blipFill>
          <a:blip r:embed="rId5">
            <a:extLst>
              <a:ext uri="{28A0092B-C50C-407E-A947-70E740481C1C}">
                <a14:useLocalDpi xmlns:a14="http://schemas.microsoft.com/office/drawing/2010/main" val="0"/>
              </a:ext>
            </a:extLst>
          </a:blip>
          <a:srcRect/>
          <a:stretch>
            <a:fillRect/>
          </a:stretch>
        </p:blipFill>
        <p:spPr bwMode="auto">
          <a:xfrm>
            <a:off x="3577195" y="4653136"/>
            <a:ext cx="1187450" cy="527050"/>
          </a:xfrm>
          <a:prstGeom prst="rect">
            <a:avLst/>
          </a:prstGeom>
          <a:noFill/>
          <a:ln>
            <a:noFill/>
          </a:ln>
        </p:spPr>
      </p:pic>
      <p:pic>
        <p:nvPicPr>
          <p:cNvPr id="15" name="Afbeelding 14"/>
          <p:cNvPicPr/>
          <p:nvPr/>
        </p:nvPicPr>
        <p:blipFill>
          <a:blip r:embed="rId6">
            <a:extLst>
              <a:ext uri="{28A0092B-C50C-407E-A947-70E740481C1C}">
                <a14:useLocalDpi xmlns:a14="http://schemas.microsoft.com/office/drawing/2010/main" val="0"/>
              </a:ext>
            </a:extLst>
          </a:blip>
          <a:srcRect/>
          <a:stretch>
            <a:fillRect/>
          </a:stretch>
        </p:blipFill>
        <p:spPr bwMode="auto">
          <a:xfrm>
            <a:off x="3281437" y="5733256"/>
            <a:ext cx="498475" cy="666115"/>
          </a:xfrm>
          <a:prstGeom prst="rect">
            <a:avLst/>
          </a:prstGeom>
          <a:noFill/>
          <a:ln>
            <a:noFill/>
          </a:ln>
        </p:spPr>
      </p:pic>
      <p:pic>
        <p:nvPicPr>
          <p:cNvPr id="16" name="Afbeelding 15"/>
          <p:cNvPicPr/>
          <p:nvPr/>
        </p:nvPicPr>
        <p:blipFill>
          <a:blip r:embed="rId7">
            <a:extLst>
              <a:ext uri="{28A0092B-C50C-407E-A947-70E740481C1C}">
                <a14:useLocalDpi xmlns:a14="http://schemas.microsoft.com/office/drawing/2010/main" val="0"/>
              </a:ext>
            </a:extLst>
          </a:blip>
          <a:srcRect/>
          <a:stretch>
            <a:fillRect/>
          </a:stretch>
        </p:blipFill>
        <p:spPr bwMode="auto">
          <a:xfrm>
            <a:off x="4371359" y="3440431"/>
            <a:ext cx="1208753" cy="612068"/>
          </a:xfrm>
          <a:prstGeom prst="rect">
            <a:avLst/>
          </a:prstGeom>
          <a:noFill/>
          <a:ln>
            <a:noFill/>
          </a:ln>
        </p:spPr>
      </p:pic>
    </p:spTree>
    <p:extLst>
      <p:ext uri="{BB962C8B-B14F-4D97-AF65-F5344CB8AC3E}">
        <p14:creationId xmlns:p14="http://schemas.microsoft.com/office/powerpoint/2010/main" val="1022705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39104" y="260648"/>
            <a:ext cx="7761288" cy="647700"/>
          </a:xfrm>
        </p:spPr>
        <p:txBody>
          <a:bodyPr/>
          <a:lstStyle/>
          <a:p>
            <a:pPr eaLnBrk="1" fontAlgn="auto" hangingPunct="1">
              <a:spcAft>
                <a:spcPts val="0"/>
              </a:spcAft>
              <a:defRPr/>
            </a:pPr>
            <a:r>
              <a:rPr lang="en-GB" sz="3600" b="1" dirty="0" smtClean="0">
                <a:solidFill>
                  <a:srgbClr val="1F497D"/>
                </a:solidFill>
                <a:latin typeface="Arial"/>
                <a:ea typeface="Times New Roman"/>
              </a:rPr>
              <a:t>NSR Interreg project S@IL:</a:t>
            </a:r>
            <a:endParaRPr lang="nl-NL" sz="2400" dirty="0"/>
          </a:p>
        </p:txBody>
      </p:sp>
      <p:sp>
        <p:nvSpPr>
          <p:cNvPr id="5" name="Tekstvak 4"/>
          <p:cNvSpPr txBox="1"/>
          <p:nvPr/>
        </p:nvSpPr>
        <p:spPr>
          <a:xfrm>
            <a:off x="755749" y="1124744"/>
            <a:ext cx="5832475" cy="5509200"/>
          </a:xfrm>
          <a:prstGeom prst="rect">
            <a:avLst/>
          </a:prstGeom>
          <a:noFill/>
        </p:spPr>
        <p:txBody>
          <a:bodyPr>
            <a:spAutoFit/>
          </a:bodyPr>
          <a:lstStyle/>
          <a:p>
            <a:pPr marL="514350" indent="-514350" fontAlgn="auto">
              <a:spcBef>
                <a:spcPts val="0"/>
              </a:spcBef>
              <a:spcAft>
                <a:spcPts val="0"/>
              </a:spcAft>
              <a:buFont typeface="+mj-lt"/>
              <a:buAutoNum type="arabicPeriod"/>
              <a:defRPr/>
            </a:pPr>
            <a:r>
              <a:rPr lang="en-GB" sz="3200" b="1" dirty="0">
                <a:solidFill>
                  <a:schemeClr val="accent1">
                    <a:lumMod val="50000"/>
                  </a:schemeClr>
                </a:solidFill>
                <a:latin typeface="+mn-lt"/>
              </a:rPr>
              <a:t>Back </a:t>
            </a:r>
            <a:r>
              <a:rPr lang="en-GB" sz="3200" b="1" dirty="0" smtClean="0">
                <a:solidFill>
                  <a:schemeClr val="accent1">
                    <a:lumMod val="50000"/>
                  </a:schemeClr>
                </a:solidFill>
                <a:latin typeface="+mn-lt"/>
              </a:rPr>
              <a:t>ground</a:t>
            </a:r>
          </a:p>
          <a:p>
            <a:pPr marL="514350" indent="-514350" fontAlgn="auto">
              <a:spcBef>
                <a:spcPts val="0"/>
              </a:spcBef>
              <a:spcAft>
                <a:spcPts val="0"/>
              </a:spcAft>
              <a:buFont typeface="+mj-lt"/>
              <a:buAutoNum type="arabicPeriod"/>
              <a:defRPr/>
            </a:pPr>
            <a:endParaRPr lang="en-GB" sz="3200" b="1" dirty="0" smtClean="0">
              <a:solidFill>
                <a:schemeClr val="accent1">
                  <a:lumMod val="50000"/>
                </a:schemeClr>
              </a:solidFill>
              <a:latin typeface="+mn-lt"/>
            </a:endParaRPr>
          </a:p>
          <a:p>
            <a:pPr marL="514350" indent="-514350" fontAlgn="auto">
              <a:spcBef>
                <a:spcPts val="0"/>
              </a:spcBef>
              <a:spcAft>
                <a:spcPts val="0"/>
              </a:spcAft>
              <a:buFont typeface="+mj-lt"/>
              <a:buAutoNum type="arabicPeriod"/>
              <a:defRPr/>
            </a:pPr>
            <a:r>
              <a:rPr lang="en-GB" sz="3200" b="1" dirty="0" smtClean="0">
                <a:solidFill>
                  <a:schemeClr val="accent1">
                    <a:lumMod val="50000"/>
                  </a:schemeClr>
                </a:solidFill>
                <a:latin typeface="+mn-lt"/>
              </a:rPr>
              <a:t>Aims</a:t>
            </a:r>
          </a:p>
          <a:p>
            <a:pPr marL="514350" indent="-514350" fontAlgn="auto">
              <a:spcBef>
                <a:spcPts val="0"/>
              </a:spcBef>
              <a:spcAft>
                <a:spcPts val="0"/>
              </a:spcAft>
              <a:buFont typeface="+mj-lt"/>
              <a:buAutoNum type="arabicPeriod"/>
              <a:defRPr/>
            </a:pPr>
            <a:endParaRPr lang="en-GB" sz="3200" b="1" dirty="0" smtClean="0">
              <a:solidFill>
                <a:schemeClr val="accent1">
                  <a:lumMod val="50000"/>
                </a:schemeClr>
              </a:solidFill>
              <a:latin typeface="+mn-lt"/>
            </a:endParaRPr>
          </a:p>
          <a:p>
            <a:pPr marL="514350" indent="-514350" fontAlgn="auto">
              <a:spcBef>
                <a:spcPts val="0"/>
              </a:spcBef>
              <a:spcAft>
                <a:spcPts val="0"/>
              </a:spcAft>
              <a:buFont typeface="+mj-lt"/>
              <a:buAutoNum type="arabicPeriod"/>
              <a:defRPr/>
            </a:pPr>
            <a:r>
              <a:rPr lang="en-GB" sz="3200" b="1" dirty="0" smtClean="0">
                <a:solidFill>
                  <a:schemeClr val="accent1">
                    <a:lumMod val="50000"/>
                  </a:schemeClr>
                </a:solidFill>
                <a:latin typeface="+mn-lt"/>
              </a:rPr>
              <a:t>Objectives</a:t>
            </a:r>
          </a:p>
          <a:p>
            <a:pPr marL="514350" indent="-514350" fontAlgn="auto">
              <a:spcBef>
                <a:spcPts val="0"/>
              </a:spcBef>
              <a:spcAft>
                <a:spcPts val="0"/>
              </a:spcAft>
              <a:buFont typeface="+mj-lt"/>
              <a:buAutoNum type="arabicPeriod"/>
              <a:defRPr/>
            </a:pPr>
            <a:endParaRPr lang="en-GB" sz="3200" b="1" dirty="0" smtClean="0">
              <a:solidFill>
                <a:schemeClr val="accent1">
                  <a:lumMod val="50000"/>
                </a:schemeClr>
              </a:solidFill>
              <a:latin typeface="+mn-lt"/>
            </a:endParaRPr>
          </a:p>
          <a:p>
            <a:pPr marL="514350" indent="-514350" fontAlgn="auto">
              <a:spcBef>
                <a:spcPts val="0"/>
              </a:spcBef>
              <a:spcAft>
                <a:spcPts val="0"/>
              </a:spcAft>
              <a:buFont typeface="+mj-lt"/>
              <a:buAutoNum type="arabicPeriod"/>
              <a:defRPr/>
            </a:pPr>
            <a:r>
              <a:rPr lang="en-GB" sz="3200" b="1" dirty="0" smtClean="0">
                <a:solidFill>
                  <a:schemeClr val="accent1">
                    <a:lumMod val="50000"/>
                  </a:schemeClr>
                </a:solidFill>
                <a:latin typeface="+mn-lt"/>
              </a:rPr>
              <a:t>Work packages</a:t>
            </a:r>
          </a:p>
          <a:p>
            <a:pPr marL="514350" indent="-514350" fontAlgn="auto">
              <a:spcBef>
                <a:spcPts val="0"/>
              </a:spcBef>
              <a:spcAft>
                <a:spcPts val="0"/>
              </a:spcAft>
              <a:buFont typeface="+mj-lt"/>
              <a:buAutoNum type="arabicPeriod"/>
              <a:defRPr/>
            </a:pPr>
            <a:endParaRPr lang="en-GB" sz="3200" b="1" dirty="0">
              <a:solidFill>
                <a:schemeClr val="accent1">
                  <a:lumMod val="50000"/>
                </a:schemeClr>
              </a:solidFill>
              <a:latin typeface="+mn-lt"/>
            </a:endParaRPr>
          </a:p>
          <a:p>
            <a:pPr marL="514350" indent="-514350" fontAlgn="auto">
              <a:spcBef>
                <a:spcPts val="0"/>
              </a:spcBef>
              <a:spcAft>
                <a:spcPts val="0"/>
              </a:spcAft>
              <a:buFont typeface="+mj-lt"/>
              <a:buAutoNum type="arabicPeriod"/>
              <a:defRPr/>
            </a:pPr>
            <a:r>
              <a:rPr lang="en-GB" sz="3200" b="1" dirty="0" smtClean="0">
                <a:solidFill>
                  <a:schemeClr val="accent1">
                    <a:lumMod val="50000"/>
                  </a:schemeClr>
                </a:solidFill>
                <a:latin typeface="+mn-lt"/>
              </a:rPr>
              <a:t>Methods</a:t>
            </a:r>
            <a:r>
              <a:rPr lang="en-GB" sz="3200" b="1" dirty="0">
                <a:solidFill>
                  <a:schemeClr val="accent1">
                    <a:lumMod val="50000"/>
                  </a:schemeClr>
                </a:solidFill>
                <a:latin typeface="+mn-lt"/>
              </a:rPr>
              <a:t>, </a:t>
            </a:r>
            <a:r>
              <a:rPr lang="en-GB" sz="3200" b="1" dirty="0" smtClean="0">
                <a:solidFill>
                  <a:schemeClr val="accent1">
                    <a:lumMod val="50000"/>
                  </a:schemeClr>
                </a:solidFill>
                <a:latin typeface="+mn-lt"/>
              </a:rPr>
              <a:t>approach</a:t>
            </a:r>
          </a:p>
          <a:p>
            <a:pPr marL="514350" indent="-514350" fontAlgn="auto">
              <a:spcBef>
                <a:spcPts val="0"/>
              </a:spcBef>
              <a:spcAft>
                <a:spcPts val="0"/>
              </a:spcAft>
              <a:buFont typeface="+mj-lt"/>
              <a:buAutoNum type="arabicPeriod"/>
              <a:defRPr/>
            </a:pPr>
            <a:endParaRPr lang="en-GB" sz="3200" b="1" dirty="0">
              <a:solidFill>
                <a:schemeClr val="accent1">
                  <a:lumMod val="50000"/>
                </a:schemeClr>
              </a:solidFill>
              <a:latin typeface="+mn-lt"/>
            </a:endParaRPr>
          </a:p>
          <a:p>
            <a:pPr marL="514350" indent="-514350" fontAlgn="auto">
              <a:spcBef>
                <a:spcPts val="0"/>
              </a:spcBef>
              <a:spcAft>
                <a:spcPts val="0"/>
              </a:spcAft>
              <a:buFont typeface="+mj-lt"/>
              <a:buAutoNum type="arabicPeriod"/>
              <a:defRPr/>
            </a:pPr>
            <a:r>
              <a:rPr lang="en-GB" sz="3200" b="1" dirty="0" smtClean="0">
                <a:solidFill>
                  <a:schemeClr val="accent1">
                    <a:lumMod val="50000"/>
                  </a:schemeClr>
                </a:solidFill>
                <a:latin typeface="+mn-lt"/>
              </a:rPr>
              <a:t>Partners</a:t>
            </a:r>
            <a:endParaRPr lang="en-GB" sz="3200" b="1" dirty="0">
              <a:solidFill>
                <a:schemeClr val="accent1">
                  <a:lumMod val="50000"/>
                </a:schemeClr>
              </a:solidFill>
              <a:latin typeface="+mn-lt"/>
            </a:endParaRPr>
          </a:p>
        </p:txBody>
      </p:sp>
      <p:sp>
        <p:nvSpPr>
          <p:cNvPr id="16388"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E92B41DF-F05C-41C3-8224-0EAB046A7477}" type="slidenum">
              <a:rPr lang="nl-NL"/>
              <a:pPr fontAlgn="base">
                <a:spcBef>
                  <a:spcPct val="0"/>
                </a:spcBef>
                <a:spcAft>
                  <a:spcPct val="0"/>
                </a:spcAft>
                <a:defRPr/>
              </a:pPr>
              <a:t>3</a:t>
            </a:fld>
            <a:endParaRPr lang="nl-N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0825" y="764704"/>
            <a:ext cx="8013700" cy="5616575"/>
          </a:xfrm>
        </p:spPr>
        <p:txBody>
          <a:bodyPr rtlCol="0">
            <a:normAutofit/>
          </a:bodyPr>
          <a:lstStyle/>
          <a:p>
            <a:pPr eaLnBrk="1" fontAlgn="auto" hangingPunct="1">
              <a:spcAft>
                <a:spcPts val="0"/>
              </a:spcAft>
              <a:buFont typeface="Arial" pitchFamily="34" charset="0"/>
              <a:buNone/>
              <a:defRPr/>
            </a:pPr>
            <a:endParaRPr lang="en-GB" dirty="0" smtClean="0">
              <a:solidFill>
                <a:schemeClr val="tx1"/>
              </a:solidFill>
            </a:endParaRPr>
          </a:p>
          <a:p>
            <a:pPr marL="914400" lvl="1" indent="-457200" algn="l" eaLnBrk="1" fontAlgn="auto" hangingPunct="1">
              <a:spcAft>
                <a:spcPts val="0"/>
              </a:spcAft>
              <a:buFont typeface="Arial" pitchFamily="34" charset="0"/>
              <a:buChar char="•"/>
              <a:defRPr/>
            </a:pPr>
            <a:r>
              <a:rPr lang="en-GB" b="1" dirty="0" smtClean="0">
                <a:solidFill>
                  <a:schemeClr val="accent1">
                    <a:lumMod val="50000"/>
                  </a:schemeClr>
                </a:solidFill>
              </a:rPr>
              <a:t>Lisbon and Goteborg agenda’s. </a:t>
            </a:r>
          </a:p>
          <a:p>
            <a:pPr marL="1371600" lvl="2" indent="-457200" algn="l" eaLnBrk="1" fontAlgn="auto" hangingPunct="1">
              <a:spcAft>
                <a:spcPts val="0"/>
              </a:spcAft>
              <a:buClr>
                <a:schemeClr val="accent3"/>
              </a:buClr>
              <a:buFont typeface="Arial" pitchFamily="34" charset="0"/>
              <a:buChar char="•"/>
              <a:defRPr/>
            </a:pPr>
            <a:r>
              <a:rPr lang="en-GB" b="1" dirty="0" smtClean="0">
                <a:solidFill>
                  <a:schemeClr val="accent1">
                    <a:lumMod val="50000"/>
                  </a:schemeClr>
                </a:solidFill>
              </a:rPr>
              <a:t>Meeting the </a:t>
            </a:r>
            <a:r>
              <a:rPr lang="en-GB" b="1" dirty="0">
                <a:solidFill>
                  <a:schemeClr val="accent1">
                    <a:lumMod val="50000"/>
                  </a:schemeClr>
                </a:solidFill>
              </a:rPr>
              <a:t>E</a:t>
            </a:r>
            <a:r>
              <a:rPr lang="en-GB" b="1" dirty="0" smtClean="0">
                <a:solidFill>
                  <a:schemeClr val="accent1">
                    <a:lumMod val="50000"/>
                  </a:schemeClr>
                </a:solidFill>
              </a:rPr>
              <a:t>nergy Efficiency Design Index, </a:t>
            </a:r>
            <a:r>
              <a:rPr lang="en-GB" b="1" dirty="0" smtClean="0">
                <a:solidFill>
                  <a:schemeClr val="accent1">
                    <a:lumMod val="50000"/>
                  </a:schemeClr>
                </a:solidFill>
                <a:hlinkClick r:id="rId2"/>
              </a:rPr>
              <a:t>www.imo.org</a:t>
            </a:r>
            <a:r>
              <a:rPr lang="en-GB" b="1" dirty="0" smtClean="0">
                <a:solidFill>
                  <a:schemeClr val="accent1">
                    <a:lumMod val="50000"/>
                  </a:schemeClr>
                </a:solidFill>
              </a:rPr>
              <a:t> . </a:t>
            </a:r>
          </a:p>
          <a:p>
            <a:pPr marL="1371600" lvl="2" indent="-457200" algn="l" eaLnBrk="1" fontAlgn="auto" hangingPunct="1">
              <a:spcAft>
                <a:spcPts val="0"/>
              </a:spcAft>
              <a:buClr>
                <a:schemeClr val="accent3"/>
              </a:buClr>
              <a:buFont typeface="Arial" pitchFamily="34" charset="0"/>
              <a:buChar char="•"/>
              <a:defRPr/>
            </a:pPr>
            <a:r>
              <a:rPr lang="en-GB" b="1" dirty="0" smtClean="0">
                <a:solidFill>
                  <a:schemeClr val="accent1">
                    <a:lumMod val="50000"/>
                  </a:schemeClr>
                </a:solidFill>
              </a:rPr>
              <a:t>(sustainable and energy reduction is not the same)</a:t>
            </a:r>
          </a:p>
          <a:p>
            <a:pPr lvl="1" algn="l" eaLnBrk="1" fontAlgn="auto" hangingPunct="1">
              <a:spcAft>
                <a:spcPts val="0"/>
              </a:spcAft>
              <a:buFont typeface="Arial" pitchFamily="34" charset="0"/>
              <a:buNone/>
              <a:defRPr/>
            </a:pPr>
            <a:endParaRPr lang="en-GB" b="1" dirty="0">
              <a:solidFill>
                <a:schemeClr val="accent1">
                  <a:lumMod val="50000"/>
                </a:schemeClr>
              </a:solidFill>
            </a:endParaRPr>
          </a:p>
          <a:p>
            <a:pPr marL="800100" lvl="1" indent="-342900" algn="l" eaLnBrk="1" fontAlgn="auto" hangingPunct="1">
              <a:spcAft>
                <a:spcPts val="0"/>
              </a:spcAft>
              <a:buFont typeface="Arial" pitchFamily="34" charset="0"/>
              <a:buChar char="•"/>
              <a:defRPr/>
            </a:pPr>
            <a:r>
              <a:rPr lang="en-GB" b="1" dirty="0" smtClean="0">
                <a:solidFill>
                  <a:schemeClr val="accent1">
                    <a:lumMod val="50000"/>
                  </a:schemeClr>
                </a:solidFill>
              </a:rPr>
              <a:t>New (business) opportunities in hybrid sailing thanks to new technical developments in hardware and software. </a:t>
            </a:r>
          </a:p>
          <a:p>
            <a:pPr marL="800100" lvl="1" indent="-342900" algn="l" eaLnBrk="1" fontAlgn="auto" hangingPunct="1">
              <a:spcAft>
                <a:spcPts val="0"/>
              </a:spcAft>
              <a:buFont typeface="Arial" pitchFamily="34" charset="0"/>
              <a:buChar char="•"/>
              <a:defRPr/>
            </a:pPr>
            <a:endParaRPr lang="en-GB" b="1" dirty="0">
              <a:solidFill>
                <a:schemeClr val="accent1">
                  <a:lumMod val="50000"/>
                </a:schemeClr>
              </a:solidFill>
            </a:endParaRPr>
          </a:p>
          <a:p>
            <a:pPr marL="800100" lvl="1" indent="-342900" algn="l" eaLnBrk="1" fontAlgn="auto" hangingPunct="1">
              <a:spcAft>
                <a:spcPts val="0"/>
              </a:spcAft>
              <a:buFont typeface="Arial" pitchFamily="34" charset="0"/>
              <a:buChar char="•"/>
              <a:defRPr/>
            </a:pPr>
            <a:r>
              <a:rPr lang="en-GB" b="1" dirty="0" smtClean="0">
                <a:solidFill>
                  <a:schemeClr val="accent1">
                    <a:lumMod val="50000"/>
                  </a:schemeClr>
                </a:solidFill>
              </a:rPr>
              <a:t>New opportunities for H.S. thanks to raised awareness by consumers and producers about sustainability. Sustainability is more and more experiences as a need in stead of a luxury.</a:t>
            </a:r>
          </a:p>
          <a:p>
            <a:pPr lvl="1" algn="l" eaLnBrk="1" fontAlgn="auto" hangingPunct="1">
              <a:spcAft>
                <a:spcPts val="0"/>
              </a:spcAft>
              <a:buFont typeface="Arial" pitchFamily="34" charset="0"/>
              <a:buNone/>
              <a:defRPr/>
            </a:pPr>
            <a:endParaRPr lang="en-GB" b="1" dirty="0" smtClean="0">
              <a:solidFill>
                <a:schemeClr val="accent1">
                  <a:lumMod val="50000"/>
                </a:schemeClr>
              </a:solidFill>
            </a:endParaRPr>
          </a:p>
          <a:p>
            <a:pPr marL="914400" lvl="1" indent="-457200" algn="l" eaLnBrk="1" fontAlgn="auto" hangingPunct="1">
              <a:spcAft>
                <a:spcPts val="0"/>
              </a:spcAft>
              <a:buFont typeface="Arial" pitchFamily="34" charset="0"/>
              <a:buChar char="•"/>
              <a:defRPr/>
            </a:pPr>
            <a:r>
              <a:rPr lang="en-GB" b="1" dirty="0" smtClean="0">
                <a:solidFill>
                  <a:schemeClr val="accent1">
                    <a:lumMod val="50000"/>
                  </a:schemeClr>
                </a:solidFill>
              </a:rPr>
              <a:t>Hybrid sailing entrepreneurs with ready to market solutions.</a:t>
            </a:r>
          </a:p>
          <a:p>
            <a:pPr lvl="1" algn="l" eaLnBrk="1" fontAlgn="auto" hangingPunct="1">
              <a:spcAft>
                <a:spcPts val="0"/>
              </a:spcAft>
              <a:buFont typeface="Arial" pitchFamily="34" charset="0"/>
              <a:buNone/>
              <a:defRPr/>
            </a:pPr>
            <a:endParaRPr lang="en-GB" b="1" dirty="0" smtClean="0">
              <a:solidFill>
                <a:schemeClr val="accent1">
                  <a:lumMod val="50000"/>
                </a:schemeClr>
              </a:solidFill>
            </a:endParaRPr>
          </a:p>
          <a:p>
            <a:pPr marL="914400" lvl="1" indent="-457200" algn="l" eaLnBrk="1" fontAlgn="auto" hangingPunct="1">
              <a:spcAft>
                <a:spcPts val="0"/>
              </a:spcAft>
              <a:buFont typeface="Arial" pitchFamily="34" charset="0"/>
              <a:buChar char="•"/>
              <a:defRPr/>
            </a:pPr>
            <a:r>
              <a:rPr lang="en-GB" b="1" dirty="0">
                <a:solidFill>
                  <a:schemeClr val="accent1">
                    <a:lumMod val="50000"/>
                  </a:schemeClr>
                </a:solidFill>
              </a:rPr>
              <a:t>Fragmented </a:t>
            </a:r>
            <a:r>
              <a:rPr lang="en-GB" b="1" dirty="0" smtClean="0">
                <a:solidFill>
                  <a:schemeClr val="accent1">
                    <a:lumMod val="50000"/>
                  </a:schemeClr>
                </a:solidFill>
              </a:rPr>
              <a:t>knowledge, policy </a:t>
            </a:r>
            <a:r>
              <a:rPr lang="en-GB" b="1" dirty="0">
                <a:solidFill>
                  <a:schemeClr val="accent1">
                    <a:lumMod val="50000"/>
                  </a:schemeClr>
                </a:solidFill>
              </a:rPr>
              <a:t>and expertise about hybrid </a:t>
            </a:r>
            <a:r>
              <a:rPr lang="en-GB" b="1" dirty="0" smtClean="0">
                <a:solidFill>
                  <a:schemeClr val="accent1">
                    <a:lumMod val="50000"/>
                  </a:schemeClr>
                </a:solidFill>
              </a:rPr>
              <a:t>sailing amongst public, private players, entrepreneurs.</a:t>
            </a:r>
            <a:endParaRPr lang="en-GB" b="1" dirty="0">
              <a:solidFill>
                <a:schemeClr val="accent1">
                  <a:lumMod val="50000"/>
                </a:schemeClr>
              </a:solidFill>
            </a:endParaRPr>
          </a:p>
          <a:p>
            <a:pPr marL="914400" lvl="1" indent="-457200" algn="l" eaLnBrk="1" fontAlgn="auto" hangingPunct="1">
              <a:spcAft>
                <a:spcPts val="0"/>
              </a:spcAft>
              <a:buFont typeface="Arial" pitchFamily="34" charset="0"/>
              <a:buChar char="•"/>
              <a:defRPr/>
            </a:pPr>
            <a:endParaRPr lang="en-GB" b="1" dirty="0">
              <a:solidFill>
                <a:schemeClr val="accent1">
                  <a:lumMod val="50000"/>
                </a:schemeClr>
              </a:solidFill>
            </a:endParaRPr>
          </a:p>
          <a:p>
            <a:pPr marL="914400" lvl="1" indent="-457200" algn="l" eaLnBrk="1" fontAlgn="auto" hangingPunct="1">
              <a:spcAft>
                <a:spcPts val="0"/>
              </a:spcAft>
              <a:buFont typeface="Arial" pitchFamily="34" charset="0"/>
              <a:buChar char="•"/>
              <a:defRPr/>
            </a:pPr>
            <a:endParaRPr lang="en-GB" dirty="0" smtClean="0">
              <a:solidFill>
                <a:schemeClr val="tx1"/>
              </a:solidFill>
            </a:endParaRPr>
          </a:p>
          <a:p>
            <a:pPr marL="914400" lvl="1" indent="-457200" algn="l" eaLnBrk="1" fontAlgn="auto" hangingPunct="1">
              <a:spcAft>
                <a:spcPts val="0"/>
              </a:spcAft>
              <a:buFont typeface="Arial" pitchFamily="34" charset="0"/>
              <a:buChar char="•"/>
              <a:defRPr/>
            </a:pPr>
            <a:endParaRPr lang="en-GB" dirty="0" smtClean="0">
              <a:solidFill>
                <a:schemeClr val="tx1"/>
              </a:solidFill>
            </a:endParaRPr>
          </a:p>
        </p:txBody>
      </p:sp>
      <p:sp>
        <p:nvSpPr>
          <p:cNvPr id="18436" name="Tijdelijke aanduiding voor dianumm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082DBFB1-FB27-475A-9E15-4BA5A1FF4EC9}" type="slidenum">
              <a:rPr lang="nl-NL"/>
              <a:pPr fontAlgn="base">
                <a:spcBef>
                  <a:spcPct val="0"/>
                </a:spcBef>
                <a:spcAft>
                  <a:spcPct val="0"/>
                </a:spcAft>
                <a:defRPr/>
              </a:pPr>
              <a:t>4</a:t>
            </a:fld>
            <a:endParaRPr lang="nl-NL"/>
          </a:p>
        </p:txBody>
      </p:sp>
      <p:sp>
        <p:nvSpPr>
          <p:cNvPr id="6" name="Titel 1"/>
          <p:cNvSpPr txBox="1">
            <a:spLocks/>
          </p:cNvSpPr>
          <p:nvPr/>
        </p:nvSpPr>
        <p:spPr>
          <a:xfrm>
            <a:off x="323850" y="261020"/>
            <a:ext cx="7761288" cy="6477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eaLnBrk="1" fontAlgn="auto" hangingPunct="1">
              <a:spcAft>
                <a:spcPts val="0"/>
              </a:spcAft>
              <a:defRPr/>
            </a:pPr>
            <a:r>
              <a:rPr lang="en-GB" sz="3600" b="1" dirty="0" smtClean="0">
                <a:solidFill>
                  <a:srgbClr val="1F497D"/>
                </a:solidFill>
                <a:latin typeface="Arial"/>
                <a:ea typeface="Times New Roman"/>
              </a:rPr>
              <a:t>1. Back </a:t>
            </a:r>
            <a:r>
              <a:rPr lang="en-GB" sz="3600" b="1" dirty="0">
                <a:solidFill>
                  <a:srgbClr val="1F497D"/>
                </a:solidFill>
                <a:latin typeface="Arial"/>
                <a:ea typeface="Times New Roman"/>
              </a:rPr>
              <a:t>g</a:t>
            </a:r>
            <a:r>
              <a:rPr lang="en-GB" sz="3600" b="1" dirty="0" smtClean="0">
                <a:solidFill>
                  <a:srgbClr val="1F497D"/>
                </a:solidFill>
                <a:latin typeface="Arial"/>
                <a:ea typeface="Times New Roman"/>
              </a:rPr>
              <a:t>round:</a:t>
            </a:r>
            <a:endParaRPr lang="nl-NL"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250825" y="764704"/>
            <a:ext cx="8013700" cy="5616575"/>
          </a:xfrm>
        </p:spPr>
        <p:txBody>
          <a:bodyPr rtlCol="0">
            <a:normAutofit/>
          </a:bodyPr>
          <a:lstStyle/>
          <a:p>
            <a:pPr lvl="1" algn="l" eaLnBrk="1" fontAlgn="auto" hangingPunct="1">
              <a:spcAft>
                <a:spcPts val="0"/>
              </a:spcAft>
              <a:defRPr/>
            </a:pPr>
            <a:endParaRPr lang="en-GB" dirty="0">
              <a:solidFill>
                <a:schemeClr val="tx1"/>
              </a:solidFill>
            </a:endParaRPr>
          </a:p>
          <a:p>
            <a:pPr marL="914400" lvl="1" indent="-457200" algn="l" eaLnBrk="1" fontAlgn="auto" hangingPunct="1">
              <a:spcAft>
                <a:spcPts val="0"/>
              </a:spcAft>
              <a:buFont typeface="Arial" pitchFamily="34" charset="0"/>
              <a:buChar char="•"/>
              <a:defRPr/>
            </a:pPr>
            <a:endParaRPr lang="en-GB" dirty="0" smtClean="0">
              <a:solidFill>
                <a:schemeClr val="tx1"/>
              </a:solidFill>
            </a:endParaRPr>
          </a:p>
          <a:p>
            <a:pPr marL="914400" lvl="1" indent="-457200" algn="l" eaLnBrk="1" fontAlgn="auto" hangingPunct="1">
              <a:spcAft>
                <a:spcPts val="0"/>
              </a:spcAft>
              <a:buFont typeface="Arial" pitchFamily="34" charset="0"/>
              <a:buChar char="•"/>
              <a:defRPr/>
            </a:pPr>
            <a:endParaRPr lang="en-GB" dirty="0" smtClean="0">
              <a:solidFill>
                <a:schemeClr val="tx1"/>
              </a:solidFill>
            </a:endParaRPr>
          </a:p>
        </p:txBody>
      </p:sp>
      <p:sp>
        <p:nvSpPr>
          <p:cNvPr id="18436" name="Tijdelijke aanduiding voor dianummer 3"/>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082DBFB1-FB27-475A-9E15-4BA5A1FF4EC9}" type="slidenum">
              <a:rPr lang="nl-NL"/>
              <a:pPr fontAlgn="base">
                <a:spcBef>
                  <a:spcPct val="0"/>
                </a:spcBef>
                <a:spcAft>
                  <a:spcPct val="0"/>
                </a:spcAft>
                <a:defRPr/>
              </a:pPr>
              <a:t>5</a:t>
            </a:fld>
            <a:endParaRPr lang="nl-NL"/>
          </a:p>
        </p:txBody>
      </p:sp>
      <p:sp>
        <p:nvSpPr>
          <p:cNvPr id="6" name="Titel 1"/>
          <p:cNvSpPr txBox="1">
            <a:spLocks/>
          </p:cNvSpPr>
          <p:nvPr/>
        </p:nvSpPr>
        <p:spPr>
          <a:xfrm>
            <a:off x="323850" y="261020"/>
            <a:ext cx="7761288" cy="647700"/>
          </a:xfrm>
          <a:prstGeom prst="rect">
            <a:avLst/>
          </a:prstGeom>
        </p:spPr>
        <p:txBody>
          <a:bodyPr vert="horz" lIns="91440" tIns="45720" rIns="91440" bIns="45720" rtlCol="0" anchor="b">
            <a:noAutofit/>
          </a:bodyPr>
          <a:lstStyle>
            <a:lvl1pPr algn="l" rtl="0" eaLnBrk="0" fontAlgn="base" hangingPunct="0">
              <a:spcBef>
                <a:spcPct val="0"/>
              </a:spcBef>
              <a:spcAft>
                <a:spcPct val="0"/>
              </a:spcAft>
              <a:defRPr sz="6600" kern="1200" spc="-100">
                <a:ln>
                  <a:noFill/>
                </a:ln>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libri" pitchFamily="34" charset="0"/>
              </a:defRPr>
            </a:lvl2pPr>
            <a:lvl3pPr algn="l" rtl="0" eaLnBrk="0" fontAlgn="base" hangingPunct="0">
              <a:spcBef>
                <a:spcPct val="0"/>
              </a:spcBef>
              <a:spcAft>
                <a:spcPct val="0"/>
              </a:spcAft>
              <a:defRPr sz="4600">
                <a:solidFill>
                  <a:schemeClr val="tx2"/>
                </a:solidFill>
                <a:latin typeface="Calibri" pitchFamily="34" charset="0"/>
              </a:defRPr>
            </a:lvl3pPr>
            <a:lvl4pPr algn="l" rtl="0" eaLnBrk="0" fontAlgn="base" hangingPunct="0">
              <a:spcBef>
                <a:spcPct val="0"/>
              </a:spcBef>
              <a:spcAft>
                <a:spcPct val="0"/>
              </a:spcAft>
              <a:defRPr sz="4600">
                <a:solidFill>
                  <a:schemeClr val="tx2"/>
                </a:solidFill>
                <a:latin typeface="Calibri" pitchFamily="34" charset="0"/>
              </a:defRPr>
            </a:lvl4pPr>
            <a:lvl5pPr algn="l" rtl="0" eaLnBrk="0" fontAlgn="base" hangingPunct="0">
              <a:spcBef>
                <a:spcPct val="0"/>
              </a:spcBef>
              <a:spcAft>
                <a:spcPct val="0"/>
              </a:spcAft>
              <a:defRPr sz="4600">
                <a:solidFill>
                  <a:schemeClr val="tx2"/>
                </a:solidFill>
                <a:latin typeface="Calibri" pitchFamily="34" charset="0"/>
              </a:defRPr>
            </a:lvl5pPr>
            <a:lvl6pPr marL="457200" algn="l" rtl="0" fontAlgn="base">
              <a:spcBef>
                <a:spcPct val="0"/>
              </a:spcBef>
              <a:spcAft>
                <a:spcPct val="0"/>
              </a:spcAft>
              <a:defRPr sz="4600">
                <a:solidFill>
                  <a:schemeClr val="tx2"/>
                </a:solidFill>
                <a:latin typeface="Calibri" pitchFamily="34" charset="0"/>
              </a:defRPr>
            </a:lvl6pPr>
            <a:lvl7pPr marL="914400" algn="l" rtl="0" fontAlgn="base">
              <a:spcBef>
                <a:spcPct val="0"/>
              </a:spcBef>
              <a:spcAft>
                <a:spcPct val="0"/>
              </a:spcAft>
              <a:defRPr sz="4600">
                <a:solidFill>
                  <a:schemeClr val="tx2"/>
                </a:solidFill>
                <a:latin typeface="Calibri" pitchFamily="34" charset="0"/>
              </a:defRPr>
            </a:lvl7pPr>
            <a:lvl8pPr marL="1371600" algn="l" rtl="0" fontAlgn="base">
              <a:spcBef>
                <a:spcPct val="0"/>
              </a:spcBef>
              <a:spcAft>
                <a:spcPct val="0"/>
              </a:spcAft>
              <a:defRPr sz="4600">
                <a:solidFill>
                  <a:schemeClr val="tx2"/>
                </a:solidFill>
                <a:latin typeface="Calibri" pitchFamily="34" charset="0"/>
              </a:defRPr>
            </a:lvl8pPr>
            <a:lvl9pPr marL="1828800" algn="l" rtl="0" fontAlgn="base">
              <a:spcBef>
                <a:spcPct val="0"/>
              </a:spcBef>
              <a:spcAft>
                <a:spcPct val="0"/>
              </a:spcAft>
              <a:defRPr sz="4600">
                <a:solidFill>
                  <a:schemeClr val="tx2"/>
                </a:solidFill>
                <a:latin typeface="Calibri" pitchFamily="34" charset="0"/>
              </a:defRPr>
            </a:lvl9pPr>
          </a:lstStyle>
          <a:p>
            <a:pPr eaLnBrk="1" fontAlgn="auto" hangingPunct="1">
              <a:spcAft>
                <a:spcPts val="0"/>
              </a:spcAft>
              <a:defRPr/>
            </a:pPr>
            <a:r>
              <a:rPr lang="en-GB" sz="3600" b="1" dirty="0">
                <a:solidFill>
                  <a:srgbClr val="1F497D"/>
                </a:solidFill>
                <a:latin typeface="Arial"/>
                <a:ea typeface="Times New Roman"/>
              </a:rPr>
              <a:t>2</a:t>
            </a:r>
            <a:r>
              <a:rPr lang="en-GB" sz="3600" b="1" dirty="0" smtClean="0">
                <a:solidFill>
                  <a:srgbClr val="1F497D"/>
                </a:solidFill>
                <a:latin typeface="Arial"/>
                <a:ea typeface="Times New Roman"/>
              </a:rPr>
              <a:t>. AIMS:</a:t>
            </a:r>
            <a:endParaRPr lang="nl-NL" sz="2400" dirty="0"/>
          </a:p>
        </p:txBody>
      </p:sp>
      <p:sp>
        <p:nvSpPr>
          <p:cNvPr id="2" name="Rechthoek 1"/>
          <p:cNvSpPr/>
          <p:nvPr/>
        </p:nvSpPr>
        <p:spPr>
          <a:xfrm>
            <a:off x="683568" y="1166843"/>
            <a:ext cx="7128792" cy="4524315"/>
          </a:xfrm>
          <a:prstGeom prst="rect">
            <a:avLst/>
          </a:prstGeom>
        </p:spPr>
        <p:txBody>
          <a:bodyPr wrap="square">
            <a:spAutoFit/>
          </a:bodyPr>
          <a:lstStyle/>
          <a:p>
            <a:pPr marL="342900" indent="-342900">
              <a:buFont typeface="+mj-lt"/>
              <a:buAutoNum type="arabicPeriod"/>
            </a:pPr>
            <a:r>
              <a:rPr lang="en-GB" b="1" dirty="0" smtClean="0">
                <a:solidFill>
                  <a:schemeClr val="accent1">
                    <a:lumMod val="50000"/>
                  </a:schemeClr>
                </a:solidFill>
              </a:rPr>
              <a:t>Joint North Sea and NWE Region  stimulating and facilitating the transition process toward a sustainable shipping sector with focus on zero emission freight sailing.</a:t>
            </a:r>
          </a:p>
          <a:p>
            <a:pPr marL="342900" indent="-342900">
              <a:buFont typeface="+mj-lt"/>
              <a:buAutoNum type="arabicPeriod"/>
            </a:pPr>
            <a:endParaRPr lang="en-GB" b="1" dirty="0" smtClean="0">
              <a:solidFill>
                <a:schemeClr val="accent1">
                  <a:lumMod val="50000"/>
                </a:schemeClr>
              </a:solidFill>
            </a:endParaRPr>
          </a:p>
          <a:p>
            <a:pPr marL="342900" indent="-342900">
              <a:buFont typeface="+mj-lt"/>
              <a:buAutoNum type="arabicPeriod"/>
            </a:pPr>
            <a:r>
              <a:rPr lang="en-GB" b="1" dirty="0" smtClean="0">
                <a:solidFill>
                  <a:schemeClr val="accent1">
                    <a:lumMod val="50000"/>
                  </a:schemeClr>
                </a:solidFill>
              </a:rPr>
              <a:t>Development and promotion of competitive sustainable hybrid sailing concepts, including the execution of living lab pilots. </a:t>
            </a:r>
          </a:p>
          <a:p>
            <a:pPr marL="342900" indent="-342900">
              <a:buFont typeface="+mj-lt"/>
              <a:buAutoNum type="arabicPeriod"/>
            </a:pPr>
            <a:endParaRPr lang="en-GB" b="1" dirty="0" smtClean="0">
              <a:solidFill>
                <a:schemeClr val="accent1">
                  <a:lumMod val="50000"/>
                </a:schemeClr>
              </a:solidFill>
            </a:endParaRPr>
          </a:p>
          <a:p>
            <a:pPr marL="342900" indent="-342900">
              <a:buFont typeface="+mj-lt"/>
              <a:buAutoNum type="arabicPeriod"/>
            </a:pPr>
            <a:r>
              <a:rPr lang="en-GB" b="1" dirty="0" smtClean="0">
                <a:solidFill>
                  <a:schemeClr val="accent1">
                    <a:lumMod val="50000"/>
                  </a:schemeClr>
                </a:solidFill>
              </a:rPr>
              <a:t>Building of public private alliances and developing of a Strategic Sustainable Sea Transport Plan in order to stimulate and coordinate the implementation of these findings. </a:t>
            </a:r>
          </a:p>
          <a:p>
            <a:pPr marL="342900" indent="-342900">
              <a:buFont typeface="+mj-lt"/>
              <a:buAutoNum type="arabicPeriod"/>
            </a:pPr>
            <a:endParaRPr lang="en-GB" b="1" dirty="0" smtClean="0">
              <a:solidFill>
                <a:schemeClr val="accent1">
                  <a:lumMod val="50000"/>
                </a:schemeClr>
              </a:solidFill>
            </a:endParaRPr>
          </a:p>
          <a:p>
            <a:pPr marL="342900" indent="-342900">
              <a:buFont typeface="+mj-lt"/>
              <a:buAutoNum type="arabicPeriod"/>
            </a:pPr>
            <a:r>
              <a:rPr lang="en-GB" b="1" dirty="0" smtClean="0">
                <a:solidFill>
                  <a:schemeClr val="accent1">
                    <a:lumMod val="50000"/>
                  </a:schemeClr>
                </a:solidFill>
              </a:rPr>
              <a:t>Market conditions, policy aspects, supporting of actions like clean shipping labelling and public awareness are main items to complete this process</a:t>
            </a:r>
            <a:endParaRPr lang="en-GB" b="1" dirty="0">
              <a:solidFill>
                <a:schemeClr val="accent1">
                  <a:lumMod val="50000"/>
                </a:schemeClr>
              </a:solidFill>
            </a:endParaRPr>
          </a:p>
        </p:txBody>
      </p:sp>
    </p:spTree>
    <p:extLst>
      <p:ext uri="{BB962C8B-B14F-4D97-AF65-F5344CB8AC3E}">
        <p14:creationId xmlns:p14="http://schemas.microsoft.com/office/powerpoint/2010/main" val="2064452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611336" y="332656"/>
            <a:ext cx="6985000" cy="646331"/>
          </a:xfrm>
          <a:prstGeom prst="rect">
            <a:avLst/>
          </a:prstGeom>
          <a:noFill/>
        </p:spPr>
        <p:txBody>
          <a:bodyPr>
            <a:spAutoFit/>
          </a:bodyPr>
          <a:lstStyle/>
          <a:p>
            <a:pPr fontAlgn="auto">
              <a:spcBef>
                <a:spcPts val="0"/>
              </a:spcBef>
              <a:spcAft>
                <a:spcPts val="0"/>
              </a:spcAft>
              <a:defRPr/>
            </a:pPr>
            <a:r>
              <a:rPr lang="en-GB" sz="3600" b="1" dirty="0">
                <a:solidFill>
                  <a:schemeClr val="accent4">
                    <a:lumMod val="75000"/>
                  </a:schemeClr>
                </a:solidFill>
                <a:latin typeface="Arial" pitchFamily="34" charset="0"/>
                <a:cs typeface="Arial" pitchFamily="34" charset="0"/>
              </a:rPr>
              <a:t>3</a:t>
            </a:r>
            <a:r>
              <a:rPr lang="en-GB" sz="3600" b="1" dirty="0" smtClean="0">
                <a:solidFill>
                  <a:schemeClr val="accent4">
                    <a:lumMod val="75000"/>
                  </a:schemeClr>
                </a:solidFill>
                <a:latin typeface="Arial" pitchFamily="34" charset="0"/>
                <a:cs typeface="Arial" pitchFamily="34" charset="0"/>
              </a:rPr>
              <a:t>. </a:t>
            </a:r>
            <a:r>
              <a:rPr lang="en-GB" sz="3600" b="1" dirty="0">
                <a:solidFill>
                  <a:schemeClr val="accent4">
                    <a:lumMod val="75000"/>
                  </a:schemeClr>
                </a:solidFill>
                <a:latin typeface="Arial" pitchFamily="34" charset="0"/>
                <a:cs typeface="Arial" pitchFamily="34" charset="0"/>
              </a:rPr>
              <a:t>O</a:t>
            </a:r>
            <a:r>
              <a:rPr lang="en-GB" sz="3600" b="1" dirty="0" smtClean="0">
                <a:solidFill>
                  <a:schemeClr val="accent4">
                    <a:lumMod val="75000"/>
                  </a:schemeClr>
                </a:solidFill>
                <a:latin typeface="Arial" pitchFamily="34" charset="0"/>
                <a:cs typeface="Arial" pitchFamily="34" charset="0"/>
              </a:rPr>
              <a:t>bjectives</a:t>
            </a:r>
            <a:endParaRPr lang="en-GB" sz="2400" b="1" dirty="0">
              <a:solidFill>
                <a:schemeClr val="accent4">
                  <a:lumMod val="75000"/>
                </a:schemeClr>
              </a:solidFill>
              <a:latin typeface="Arial" pitchFamily="34" charset="0"/>
              <a:cs typeface="Arial" pitchFamily="34" charset="0"/>
            </a:endParaRPr>
          </a:p>
        </p:txBody>
      </p:sp>
      <p:sp>
        <p:nvSpPr>
          <p:cNvPr id="8" name="Tekstvak 7"/>
          <p:cNvSpPr txBox="1"/>
          <p:nvPr/>
        </p:nvSpPr>
        <p:spPr>
          <a:xfrm>
            <a:off x="539750" y="1268760"/>
            <a:ext cx="7200900" cy="4524315"/>
          </a:xfrm>
          <a:prstGeom prst="rect">
            <a:avLst/>
          </a:prstGeom>
          <a:noFill/>
        </p:spPr>
        <p:txBody>
          <a:bodyPr>
            <a:spAutoFit/>
          </a:bodyPr>
          <a:lstStyle/>
          <a:p>
            <a:pPr marL="342900" indent="-342900" fontAlgn="auto">
              <a:spcBef>
                <a:spcPts val="0"/>
              </a:spcBef>
              <a:spcAft>
                <a:spcPts val="0"/>
              </a:spcAft>
              <a:buFont typeface="+mj-lt"/>
              <a:buAutoNum type="arabicPeriod"/>
              <a:defRPr/>
            </a:pPr>
            <a:r>
              <a:rPr lang="en-GB" sz="1600" b="1" dirty="0" smtClean="0">
                <a:solidFill>
                  <a:schemeClr val="accent1">
                    <a:lumMod val="50000"/>
                  </a:schemeClr>
                </a:solidFill>
                <a:latin typeface="Arial"/>
                <a:ea typeface="Times New Roman"/>
              </a:rPr>
              <a:t>Capacity building in competitive economic AND sustainable hybrid sailing concepts.</a:t>
            </a:r>
          </a:p>
          <a:p>
            <a:pPr marL="228600" indent="-228600" fontAlgn="auto">
              <a:spcBef>
                <a:spcPts val="0"/>
              </a:spcBef>
              <a:spcAft>
                <a:spcPts val="0"/>
              </a:spcAft>
              <a:buFont typeface="+mj-lt"/>
              <a:buAutoNum type="arabicPeriod"/>
              <a:defRPr/>
            </a:pPr>
            <a:endParaRPr lang="en-GB" sz="1600" b="1" dirty="0" smtClean="0">
              <a:solidFill>
                <a:schemeClr val="accent1">
                  <a:lumMod val="50000"/>
                </a:schemeClr>
              </a:solidFill>
              <a:latin typeface="Arial"/>
              <a:ea typeface="Times New Roman"/>
            </a:endParaRPr>
          </a:p>
          <a:p>
            <a:pPr marL="228600" indent="-228600" fontAlgn="auto">
              <a:spcBef>
                <a:spcPts val="0"/>
              </a:spcBef>
              <a:spcAft>
                <a:spcPts val="0"/>
              </a:spcAft>
              <a:buFont typeface="+mj-lt"/>
              <a:buAutoNum type="arabicPeriod"/>
              <a:defRPr/>
            </a:pPr>
            <a:endParaRPr lang="en-GB" sz="1600" b="1" dirty="0" smtClean="0">
              <a:solidFill>
                <a:schemeClr val="accent1">
                  <a:lumMod val="50000"/>
                </a:schemeClr>
              </a:solidFill>
              <a:latin typeface="Arial"/>
              <a:ea typeface="Times New Roman"/>
            </a:endParaRPr>
          </a:p>
          <a:p>
            <a:pPr marL="228600" indent="-228600" fontAlgn="auto">
              <a:spcBef>
                <a:spcPts val="0"/>
              </a:spcBef>
              <a:spcAft>
                <a:spcPts val="0"/>
              </a:spcAft>
              <a:buFont typeface="+mj-lt"/>
              <a:buAutoNum type="arabicPeriod"/>
              <a:defRPr/>
            </a:pPr>
            <a:r>
              <a:rPr lang="en-GB" sz="1600" b="1" dirty="0" smtClean="0">
                <a:solidFill>
                  <a:schemeClr val="accent1">
                    <a:lumMod val="50000"/>
                  </a:schemeClr>
                </a:solidFill>
                <a:latin typeface="Arial"/>
                <a:ea typeface="Times New Roman"/>
              </a:rPr>
              <a:t>Development and testing of living lab solutions and modelling tools in view of sustainable hybrid sailing concepts.</a:t>
            </a:r>
          </a:p>
          <a:p>
            <a:pPr marL="228600" indent="-228600" fontAlgn="auto">
              <a:spcBef>
                <a:spcPts val="0"/>
              </a:spcBef>
              <a:spcAft>
                <a:spcPts val="0"/>
              </a:spcAft>
              <a:buFont typeface="+mj-lt"/>
              <a:buAutoNum type="arabicPeriod"/>
              <a:defRPr/>
            </a:pPr>
            <a:endParaRPr lang="en-GB" sz="1600" b="1" dirty="0" smtClean="0">
              <a:solidFill>
                <a:schemeClr val="accent1">
                  <a:lumMod val="50000"/>
                </a:schemeClr>
              </a:solidFill>
              <a:latin typeface="Arial"/>
              <a:ea typeface="Times New Roman"/>
            </a:endParaRPr>
          </a:p>
          <a:p>
            <a:pPr marL="228600" indent="-228600" fontAlgn="auto">
              <a:spcBef>
                <a:spcPts val="0"/>
              </a:spcBef>
              <a:spcAft>
                <a:spcPts val="0"/>
              </a:spcAft>
              <a:buFont typeface="+mj-lt"/>
              <a:buAutoNum type="arabicPeriod"/>
              <a:defRPr/>
            </a:pPr>
            <a:endParaRPr lang="en-GB" sz="1600" b="1" dirty="0" smtClean="0">
              <a:solidFill>
                <a:schemeClr val="accent1">
                  <a:lumMod val="50000"/>
                </a:schemeClr>
              </a:solidFill>
              <a:latin typeface="Arial"/>
              <a:ea typeface="Times New Roman"/>
            </a:endParaRPr>
          </a:p>
          <a:p>
            <a:pPr marL="228600" indent="-228600" fontAlgn="auto">
              <a:spcBef>
                <a:spcPts val="0"/>
              </a:spcBef>
              <a:spcAft>
                <a:spcPts val="0"/>
              </a:spcAft>
              <a:buFont typeface="+mj-lt"/>
              <a:buAutoNum type="arabicPeriod"/>
              <a:defRPr/>
            </a:pPr>
            <a:r>
              <a:rPr lang="en-GB" sz="1600" b="1" dirty="0" smtClean="0">
                <a:solidFill>
                  <a:schemeClr val="accent1">
                    <a:lumMod val="50000"/>
                  </a:schemeClr>
                </a:solidFill>
                <a:latin typeface="Arial"/>
                <a:ea typeface="Times New Roman"/>
              </a:rPr>
              <a:t>Steps to embed sustainable hybrid freight sailing in policy and legislation.</a:t>
            </a:r>
          </a:p>
          <a:p>
            <a:pPr marL="228600" indent="-228600" fontAlgn="auto">
              <a:spcBef>
                <a:spcPts val="0"/>
              </a:spcBef>
              <a:spcAft>
                <a:spcPts val="0"/>
              </a:spcAft>
              <a:buFont typeface="+mj-lt"/>
              <a:buAutoNum type="arabicPeriod"/>
              <a:defRPr/>
            </a:pPr>
            <a:endParaRPr lang="en-GB" sz="1600" b="1" dirty="0" smtClean="0">
              <a:solidFill>
                <a:schemeClr val="accent1">
                  <a:lumMod val="50000"/>
                </a:schemeClr>
              </a:solidFill>
              <a:latin typeface="Arial"/>
              <a:ea typeface="Times New Roman"/>
            </a:endParaRPr>
          </a:p>
          <a:p>
            <a:pPr marL="228600" indent="-228600" fontAlgn="auto">
              <a:spcBef>
                <a:spcPts val="0"/>
              </a:spcBef>
              <a:spcAft>
                <a:spcPts val="0"/>
              </a:spcAft>
              <a:buFont typeface="+mj-lt"/>
              <a:buAutoNum type="arabicPeriod"/>
              <a:defRPr/>
            </a:pPr>
            <a:endParaRPr lang="en-GB" sz="1600" b="1" dirty="0" smtClean="0">
              <a:solidFill>
                <a:schemeClr val="accent1">
                  <a:lumMod val="50000"/>
                </a:schemeClr>
              </a:solidFill>
              <a:latin typeface="Arial"/>
              <a:ea typeface="Times New Roman"/>
            </a:endParaRPr>
          </a:p>
          <a:p>
            <a:pPr marL="228600" indent="-228600" fontAlgn="auto">
              <a:spcBef>
                <a:spcPts val="0"/>
              </a:spcBef>
              <a:spcAft>
                <a:spcPts val="0"/>
              </a:spcAft>
              <a:buFont typeface="+mj-lt"/>
              <a:buAutoNum type="arabicPeriod"/>
              <a:defRPr/>
            </a:pPr>
            <a:r>
              <a:rPr lang="en-GB" sz="1600" b="1" dirty="0" smtClean="0">
                <a:solidFill>
                  <a:schemeClr val="accent1">
                    <a:lumMod val="50000"/>
                  </a:schemeClr>
                </a:solidFill>
                <a:latin typeface="Arial"/>
                <a:ea typeface="Times New Roman"/>
              </a:rPr>
              <a:t>Developing a Strategic Sustainable Sea Transport Plan containing scenario planning tools with Roadmaps till 2050, bearing zero emission sailing in mind.</a:t>
            </a:r>
          </a:p>
          <a:p>
            <a:pPr marL="228600" indent="-228600" fontAlgn="auto">
              <a:spcBef>
                <a:spcPts val="0"/>
              </a:spcBef>
              <a:spcAft>
                <a:spcPts val="0"/>
              </a:spcAft>
              <a:buFont typeface="+mj-lt"/>
              <a:buAutoNum type="arabicPeriod"/>
              <a:defRPr/>
            </a:pPr>
            <a:endParaRPr lang="en-GB" sz="1600" b="1" dirty="0" smtClean="0">
              <a:solidFill>
                <a:schemeClr val="accent1">
                  <a:lumMod val="50000"/>
                </a:schemeClr>
              </a:solidFill>
              <a:latin typeface="Arial"/>
              <a:ea typeface="Times New Roman"/>
            </a:endParaRPr>
          </a:p>
          <a:p>
            <a:pPr marL="228600" indent="-228600" fontAlgn="auto">
              <a:spcBef>
                <a:spcPts val="0"/>
              </a:spcBef>
              <a:spcAft>
                <a:spcPts val="0"/>
              </a:spcAft>
              <a:buFont typeface="+mj-lt"/>
              <a:buAutoNum type="arabicPeriod"/>
              <a:defRPr/>
            </a:pPr>
            <a:endParaRPr lang="en-GB" sz="1600" b="1" dirty="0" smtClean="0">
              <a:solidFill>
                <a:schemeClr val="accent1">
                  <a:lumMod val="50000"/>
                </a:schemeClr>
              </a:solidFill>
              <a:latin typeface="Arial"/>
              <a:ea typeface="Times New Roman"/>
            </a:endParaRPr>
          </a:p>
          <a:p>
            <a:pPr marL="228600" indent="-228600" fontAlgn="auto">
              <a:spcBef>
                <a:spcPts val="0"/>
              </a:spcBef>
              <a:spcAft>
                <a:spcPts val="0"/>
              </a:spcAft>
              <a:buFont typeface="+mj-lt"/>
              <a:buAutoNum type="arabicPeriod"/>
              <a:defRPr/>
            </a:pPr>
            <a:r>
              <a:rPr lang="en-GB" sz="1600" b="1" dirty="0" smtClean="0">
                <a:solidFill>
                  <a:schemeClr val="accent1">
                    <a:lumMod val="50000"/>
                  </a:schemeClr>
                </a:solidFill>
                <a:latin typeface="Arial"/>
                <a:ea typeface="Times New Roman"/>
              </a:rPr>
              <a:t>Communication and promotion of S@il results to society</a:t>
            </a:r>
            <a:endParaRPr lang="en-GB" sz="1600" b="1" dirty="0">
              <a:solidFill>
                <a:schemeClr val="accent1">
                  <a:lumMod val="50000"/>
                </a:schemeClr>
              </a:solidFill>
              <a:latin typeface="+mn-lt"/>
            </a:endParaRPr>
          </a:p>
        </p:txBody>
      </p:sp>
      <p:sp>
        <p:nvSpPr>
          <p:cNvPr id="19461"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229602E9-D031-48B2-A1AE-6890974765EC}" type="slidenum">
              <a:rPr lang="nl-NL"/>
              <a:pPr fontAlgn="base">
                <a:spcBef>
                  <a:spcPct val="0"/>
                </a:spcBef>
                <a:spcAft>
                  <a:spcPct val="0"/>
                </a:spcAft>
                <a:defRPr/>
              </a:pPr>
              <a:t>6</a:t>
            </a:fld>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38138" y="548357"/>
            <a:ext cx="7762875" cy="360363"/>
          </a:xfrm>
        </p:spPr>
        <p:txBody>
          <a:bodyPr/>
          <a:lstStyle/>
          <a:p>
            <a:pPr eaLnBrk="1" fontAlgn="auto" hangingPunct="1">
              <a:spcAft>
                <a:spcPts val="0"/>
              </a:spcAft>
              <a:defRPr/>
            </a:pPr>
            <a:r>
              <a:rPr lang="en-GB" sz="3600" b="1" dirty="0">
                <a:solidFill>
                  <a:srgbClr val="1F497D"/>
                </a:solidFill>
                <a:latin typeface="Arial"/>
                <a:ea typeface="Times New Roman"/>
              </a:rPr>
              <a:t>4</a:t>
            </a:r>
            <a:r>
              <a:rPr lang="en-GB" sz="3600" b="1" dirty="0" smtClean="0">
                <a:solidFill>
                  <a:srgbClr val="1F497D"/>
                </a:solidFill>
                <a:latin typeface="Arial"/>
                <a:ea typeface="Times New Roman"/>
              </a:rPr>
              <a:t>: Work packages</a:t>
            </a:r>
            <a:endParaRPr lang="nl-NL" sz="3600" dirty="0"/>
          </a:p>
        </p:txBody>
      </p:sp>
      <p:sp>
        <p:nvSpPr>
          <p:cNvPr id="8" name="Tekstvak 7"/>
          <p:cNvSpPr txBox="1"/>
          <p:nvPr/>
        </p:nvSpPr>
        <p:spPr>
          <a:xfrm>
            <a:off x="683468" y="836712"/>
            <a:ext cx="7200900" cy="6247864"/>
          </a:xfrm>
          <a:prstGeom prst="rect">
            <a:avLst/>
          </a:prstGeom>
          <a:noFill/>
        </p:spPr>
        <p:txBody>
          <a:bodyPr>
            <a:spAutoFit/>
          </a:bodyPr>
          <a:lstStyle/>
          <a:p>
            <a:pPr marL="342900" indent="-342900" fontAlgn="auto">
              <a:spcBef>
                <a:spcPts val="0"/>
              </a:spcBef>
              <a:spcAft>
                <a:spcPts val="0"/>
              </a:spcAft>
              <a:buFont typeface="Arial" pitchFamily="34" charset="0"/>
              <a:buChar char="•"/>
              <a:defRPr/>
            </a:pPr>
            <a:r>
              <a:rPr lang="en-GB" sz="2800" b="1" dirty="0" smtClean="0">
                <a:solidFill>
                  <a:schemeClr val="accent1">
                    <a:lumMod val="50000"/>
                  </a:schemeClr>
                </a:solidFill>
                <a:latin typeface="+mn-lt"/>
              </a:rPr>
              <a:t>Work package 1: </a:t>
            </a:r>
          </a:p>
          <a:p>
            <a:pPr marL="800100" lvl="1"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rPr>
              <a:t>Project management</a:t>
            </a:r>
          </a:p>
          <a:p>
            <a:pPr marL="800100" lvl="1" indent="-342900" fontAlgn="auto">
              <a:spcBef>
                <a:spcPts val="0"/>
              </a:spcBef>
              <a:spcAft>
                <a:spcPts val="0"/>
              </a:spcAft>
              <a:buFont typeface="Arial" pitchFamily="34" charset="0"/>
              <a:buChar char="•"/>
              <a:defRPr/>
            </a:pPr>
            <a:endParaRPr lang="en-GB" sz="1600" b="1" dirty="0" smtClean="0">
              <a:solidFill>
                <a:schemeClr val="accent1">
                  <a:lumMod val="50000"/>
                </a:schemeClr>
              </a:solidFill>
              <a:latin typeface="+mn-lt"/>
              <a:ea typeface="Calibri"/>
              <a:cs typeface="Times New Roman"/>
            </a:endParaRPr>
          </a:p>
          <a:p>
            <a:pPr marL="342900" indent="-342900" fontAlgn="auto">
              <a:spcBef>
                <a:spcPts val="0"/>
              </a:spcBef>
              <a:spcAft>
                <a:spcPts val="0"/>
              </a:spcAft>
              <a:buFont typeface="Arial" pitchFamily="34" charset="0"/>
              <a:buChar char="•"/>
              <a:defRPr/>
            </a:pPr>
            <a:r>
              <a:rPr lang="en-GB" sz="2800" b="1" dirty="0" smtClean="0">
                <a:solidFill>
                  <a:schemeClr val="accent1">
                    <a:lumMod val="50000"/>
                  </a:schemeClr>
                </a:solidFill>
                <a:latin typeface="+mn-lt"/>
                <a:cs typeface="Times New Roman"/>
              </a:rPr>
              <a:t>Work package 2: </a:t>
            </a:r>
          </a:p>
          <a:p>
            <a:pPr marL="800100" lvl="1"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cs typeface="Times New Roman"/>
              </a:rPr>
              <a:t>Publicity and communication</a:t>
            </a:r>
            <a:r>
              <a:rPr lang="en-GB" sz="1600" b="1" dirty="0" smtClean="0">
                <a:solidFill>
                  <a:schemeClr val="accent1">
                    <a:lumMod val="50000"/>
                  </a:schemeClr>
                </a:solidFill>
                <a:latin typeface="+mn-lt"/>
                <a:cs typeface="Times New Roman"/>
              </a:rPr>
              <a:t/>
            </a:r>
            <a:br>
              <a:rPr lang="en-GB" sz="1600" b="1" dirty="0" smtClean="0">
                <a:solidFill>
                  <a:schemeClr val="accent1">
                    <a:lumMod val="50000"/>
                  </a:schemeClr>
                </a:solidFill>
                <a:latin typeface="+mn-lt"/>
                <a:cs typeface="Times New Roman"/>
              </a:rPr>
            </a:br>
            <a:endParaRPr lang="en-GB" sz="1600" b="1" dirty="0" smtClean="0">
              <a:solidFill>
                <a:schemeClr val="accent1">
                  <a:lumMod val="50000"/>
                </a:schemeClr>
              </a:solidFill>
              <a:latin typeface="+mn-lt"/>
              <a:cs typeface="Times New Roman"/>
            </a:endParaRPr>
          </a:p>
          <a:p>
            <a:pPr marL="342900" lvl="1" indent="-342900" fontAlgn="auto">
              <a:spcBef>
                <a:spcPts val="0"/>
              </a:spcBef>
              <a:spcAft>
                <a:spcPts val="0"/>
              </a:spcAft>
              <a:buFont typeface="Arial" pitchFamily="34" charset="0"/>
              <a:buChar char="•"/>
              <a:defRPr/>
            </a:pPr>
            <a:r>
              <a:rPr lang="en-GB" sz="2800" b="1" dirty="0" smtClean="0">
                <a:solidFill>
                  <a:schemeClr val="accent1">
                    <a:lumMod val="50000"/>
                  </a:schemeClr>
                </a:solidFill>
                <a:latin typeface="+mn-lt"/>
                <a:ea typeface="Calibri"/>
                <a:cs typeface="Times New Roman"/>
              </a:rPr>
              <a:t>Work package 3: </a:t>
            </a:r>
          </a:p>
          <a:p>
            <a:pPr marL="800100" lvl="2"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ea typeface="Calibri"/>
                <a:cs typeface="Times New Roman"/>
              </a:rPr>
              <a:t>Applied technical engineering, design, create living labs. </a:t>
            </a:r>
          </a:p>
          <a:p>
            <a:pPr marL="342900" lvl="1" indent="-342900" fontAlgn="auto">
              <a:spcBef>
                <a:spcPts val="0"/>
              </a:spcBef>
              <a:spcAft>
                <a:spcPts val="0"/>
              </a:spcAft>
              <a:buFont typeface="Arial" pitchFamily="34" charset="0"/>
              <a:buChar char="•"/>
              <a:defRPr/>
            </a:pPr>
            <a:endParaRPr lang="en-GB" sz="2000" b="1" dirty="0" smtClean="0">
              <a:solidFill>
                <a:schemeClr val="accent1">
                  <a:lumMod val="50000"/>
                </a:schemeClr>
              </a:solidFill>
              <a:latin typeface="+mn-lt"/>
              <a:ea typeface="Calibri"/>
              <a:cs typeface="Times New Roman"/>
            </a:endParaRPr>
          </a:p>
          <a:p>
            <a:pPr marL="342900" lvl="1" indent="-342900" fontAlgn="auto">
              <a:spcBef>
                <a:spcPts val="0"/>
              </a:spcBef>
              <a:spcAft>
                <a:spcPts val="0"/>
              </a:spcAft>
              <a:buFont typeface="Arial" pitchFamily="34" charset="0"/>
              <a:buChar char="•"/>
              <a:defRPr/>
            </a:pPr>
            <a:r>
              <a:rPr lang="en-GB" sz="2800" b="1" dirty="0" smtClean="0">
                <a:solidFill>
                  <a:schemeClr val="accent1">
                    <a:lumMod val="50000"/>
                  </a:schemeClr>
                </a:solidFill>
                <a:latin typeface="+mn-lt"/>
                <a:ea typeface="Calibri"/>
                <a:cs typeface="Times New Roman"/>
              </a:rPr>
              <a:t>Work package 4: </a:t>
            </a:r>
          </a:p>
          <a:p>
            <a:pPr marL="800100" lvl="2"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ea typeface="Calibri"/>
                <a:cs typeface="Times New Roman"/>
              </a:rPr>
              <a:t>Economy and investments opportunities</a:t>
            </a:r>
          </a:p>
          <a:p>
            <a:pPr marL="342900" lvl="1" indent="-342900" fontAlgn="auto">
              <a:spcBef>
                <a:spcPts val="0"/>
              </a:spcBef>
              <a:spcAft>
                <a:spcPts val="0"/>
              </a:spcAft>
              <a:buFont typeface="Arial" pitchFamily="34" charset="0"/>
              <a:buChar char="•"/>
              <a:defRPr/>
            </a:pPr>
            <a:endParaRPr lang="en-GB" sz="2000" b="1" dirty="0">
              <a:solidFill>
                <a:schemeClr val="accent1">
                  <a:lumMod val="50000"/>
                </a:schemeClr>
              </a:solidFill>
              <a:latin typeface="+mn-lt"/>
              <a:ea typeface="Calibri"/>
              <a:cs typeface="Times New Roman"/>
            </a:endParaRPr>
          </a:p>
          <a:p>
            <a:pPr marL="342900" lvl="1" indent="-342900" fontAlgn="auto">
              <a:spcBef>
                <a:spcPts val="0"/>
              </a:spcBef>
              <a:spcAft>
                <a:spcPts val="0"/>
              </a:spcAft>
              <a:buFont typeface="Arial" pitchFamily="34" charset="0"/>
              <a:buChar char="•"/>
              <a:defRPr/>
            </a:pPr>
            <a:r>
              <a:rPr lang="en-GB" sz="2800" b="1" dirty="0" smtClean="0">
                <a:solidFill>
                  <a:schemeClr val="accent1">
                    <a:lumMod val="50000"/>
                  </a:schemeClr>
                </a:solidFill>
                <a:latin typeface="+mn-lt"/>
                <a:ea typeface="Calibri"/>
                <a:cs typeface="Times New Roman"/>
              </a:rPr>
              <a:t>Work package 5:</a:t>
            </a:r>
          </a:p>
          <a:p>
            <a:pPr marL="800100" lvl="2"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ea typeface="Calibri"/>
                <a:cs typeface="Times New Roman"/>
              </a:rPr>
              <a:t>Policy and legislation in relation to hybrid sailing</a:t>
            </a:r>
          </a:p>
          <a:p>
            <a:pPr marL="800100" lvl="2" indent="-342900" fontAlgn="auto">
              <a:spcBef>
                <a:spcPts val="0"/>
              </a:spcBef>
              <a:spcAft>
                <a:spcPts val="0"/>
              </a:spcAft>
              <a:buFont typeface="Arial" pitchFamily="34" charset="0"/>
              <a:buChar char="•"/>
              <a:defRPr/>
            </a:pPr>
            <a:endParaRPr lang="en-GB" sz="2000" b="1" dirty="0">
              <a:solidFill>
                <a:schemeClr val="accent1">
                  <a:lumMod val="50000"/>
                </a:schemeClr>
              </a:solidFill>
              <a:latin typeface="+mn-lt"/>
              <a:ea typeface="Calibri"/>
              <a:cs typeface="Times New Roman"/>
            </a:endParaRPr>
          </a:p>
          <a:p>
            <a:pPr marL="342900" lvl="1" indent="-342900" fontAlgn="auto">
              <a:spcBef>
                <a:spcPts val="0"/>
              </a:spcBef>
              <a:spcAft>
                <a:spcPts val="0"/>
              </a:spcAft>
              <a:buFont typeface="Arial" pitchFamily="34" charset="0"/>
              <a:buChar char="•"/>
              <a:defRPr/>
            </a:pPr>
            <a:r>
              <a:rPr lang="en-GB" sz="2800" b="1" dirty="0" smtClean="0">
                <a:solidFill>
                  <a:schemeClr val="accent1">
                    <a:lumMod val="50000"/>
                  </a:schemeClr>
                </a:solidFill>
                <a:latin typeface="+mn-lt"/>
                <a:ea typeface="Calibri"/>
                <a:cs typeface="Times New Roman"/>
              </a:rPr>
              <a:t>Work package 6:</a:t>
            </a:r>
          </a:p>
          <a:p>
            <a:pPr marL="800100" lvl="2"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ea typeface="Calibri"/>
                <a:cs typeface="Times New Roman"/>
              </a:rPr>
              <a:t>Building public-private alliances</a:t>
            </a:r>
            <a:endParaRPr lang="en-GB" sz="2000" b="1" dirty="0">
              <a:solidFill>
                <a:schemeClr val="accent1">
                  <a:lumMod val="50000"/>
                </a:schemeClr>
              </a:solidFill>
              <a:latin typeface="+mn-lt"/>
              <a:ea typeface="Calibri"/>
              <a:cs typeface="Times New Roman"/>
            </a:endParaRPr>
          </a:p>
          <a:p>
            <a:pPr marL="342900" lvl="1" indent="-342900" fontAlgn="auto">
              <a:spcBef>
                <a:spcPts val="0"/>
              </a:spcBef>
              <a:spcAft>
                <a:spcPts val="0"/>
              </a:spcAft>
              <a:buFont typeface="Arial" pitchFamily="34" charset="0"/>
              <a:buChar char="•"/>
              <a:defRPr/>
            </a:pPr>
            <a:endParaRPr lang="en-GB" sz="2000" b="1" dirty="0" smtClean="0">
              <a:latin typeface="+mn-lt"/>
              <a:ea typeface="Calibri"/>
              <a:cs typeface="Times New Roman"/>
            </a:endParaRPr>
          </a:p>
        </p:txBody>
      </p:sp>
      <p:sp>
        <p:nvSpPr>
          <p:cNvPr id="20484"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03BD1D10-3FF0-47DF-B5E3-2C2D47238306}" type="slidenum">
              <a:rPr lang="nl-NL"/>
              <a:pPr fontAlgn="base">
                <a:spcBef>
                  <a:spcPct val="0"/>
                </a:spcBef>
                <a:spcAft>
                  <a:spcPct val="0"/>
                </a:spcAft>
                <a:defRPr/>
              </a:pPr>
              <a:t>7</a:t>
            </a:fld>
            <a:endParaRPr lang="nl-NL"/>
          </a:p>
        </p:txBody>
      </p:sp>
    </p:spTree>
    <p:extLst>
      <p:ext uri="{BB962C8B-B14F-4D97-AF65-F5344CB8AC3E}">
        <p14:creationId xmlns:p14="http://schemas.microsoft.com/office/powerpoint/2010/main" val="1473408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38138" y="548357"/>
            <a:ext cx="7762875" cy="360363"/>
          </a:xfrm>
        </p:spPr>
        <p:txBody>
          <a:bodyPr/>
          <a:lstStyle/>
          <a:p>
            <a:pPr eaLnBrk="1" fontAlgn="auto" hangingPunct="1">
              <a:spcAft>
                <a:spcPts val="0"/>
              </a:spcAft>
              <a:defRPr/>
            </a:pPr>
            <a:r>
              <a:rPr lang="en-GB" sz="3600" b="1" dirty="0">
                <a:solidFill>
                  <a:srgbClr val="1F497D"/>
                </a:solidFill>
                <a:latin typeface="Arial"/>
                <a:ea typeface="Times New Roman"/>
              </a:rPr>
              <a:t>4</a:t>
            </a:r>
            <a:r>
              <a:rPr lang="en-GB" sz="3600" b="1" dirty="0" smtClean="0">
                <a:solidFill>
                  <a:srgbClr val="1F497D"/>
                </a:solidFill>
                <a:latin typeface="Arial"/>
                <a:ea typeface="Times New Roman"/>
              </a:rPr>
              <a:t>: Work packages</a:t>
            </a:r>
            <a:endParaRPr lang="nl-NL" sz="3600" dirty="0"/>
          </a:p>
        </p:txBody>
      </p:sp>
      <p:sp>
        <p:nvSpPr>
          <p:cNvPr id="8" name="Tekstvak 7"/>
          <p:cNvSpPr txBox="1"/>
          <p:nvPr/>
        </p:nvSpPr>
        <p:spPr>
          <a:xfrm>
            <a:off x="683468" y="902325"/>
            <a:ext cx="7200900" cy="5262979"/>
          </a:xfrm>
          <a:prstGeom prst="rect">
            <a:avLst/>
          </a:prstGeom>
          <a:noFill/>
        </p:spPr>
        <p:txBody>
          <a:bodyPr>
            <a:spAutoFit/>
          </a:bodyPr>
          <a:lstStyle/>
          <a:p>
            <a:pPr marL="342900"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rPr>
              <a:t>Work package 1: Project management</a:t>
            </a:r>
          </a:p>
          <a:p>
            <a:pPr marL="342900" indent="-342900" fontAlgn="auto">
              <a:spcBef>
                <a:spcPts val="0"/>
              </a:spcBef>
              <a:spcAft>
                <a:spcPts val="0"/>
              </a:spcAft>
              <a:buFont typeface="Arial" pitchFamily="34" charset="0"/>
              <a:buChar char="•"/>
              <a:defRPr/>
            </a:pPr>
            <a:endParaRPr lang="en-GB" sz="1600" b="1" dirty="0" smtClean="0">
              <a:solidFill>
                <a:schemeClr val="accent1">
                  <a:lumMod val="50000"/>
                </a:schemeClr>
              </a:solidFill>
              <a:latin typeface="+mn-lt"/>
              <a:ea typeface="Calibri"/>
              <a:cs typeface="Times New Roman"/>
            </a:endParaRPr>
          </a:p>
          <a:p>
            <a:pPr marL="342900" indent="-342900" fontAlgn="auto">
              <a:spcBef>
                <a:spcPts val="0"/>
              </a:spcBef>
              <a:spcAft>
                <a:spcPts val="0"/>
              </a:spcAft>
              <a:buFont typeface="Arial" pitchFamily="34" charset="0"/>
              <a:buChar char="•"/>
              <a:defRPr/>
            </a:pPr>
            <a:endParaRPr lang="en-GB" sz="1600" b="1" dirty="0" smtClean="0">
              <a:solidFill>
                <a:schemeClr val="accent1">
                  <a:lumMod val="50000"/>
                </a:schemeClr>
              </a:solidFill>
              <a:latin typeface="+mn-lt"/>
              <a:ea typeface="Calibri"/>
              <a:cs typeface="Times New Roman"/>
            </a:endParaRPr>
          </a:p>
          <a:p>
            <a:pPr marL="342900"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cs typeface="Times New Roman"/>
              </a:rPr>
              <a:t>Work package 2: Publicity and communication</a:t>
            </a:r>
          </a:p>
          <a:p>
            <a:pPr marL="800100" lvl="1"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cs typeface="Times New Roman"/>
              </a:rPr>
              <a:t>Bringing the message about hybrid sailing, connect with hinterlands, co-creative development, organizing events.</a:t>
            </a:r>
            <a:br>
              <a:rPr lang="en-GB" sz="1600" b="1" dirty="0" smtClean="0">
                <a:solidFill>
                  <a:schemeClr val="accent1">
                    <a:lumMod val="50000"/>
                  </a:schemeClr>
                </a:solidFill>
                <a:latin typeface="+mn-lt"/>
                <a:cs typeface="Times New Roman"/>
              </a:rPr>
            </a:br>
            <a:endParaRPr lang="en-GB" sz="1600" b="1" dirty="0" smtClean="0">
              <a:solidFill>
                <a:schemeClr val="accent1">
                  <a:lumMod val="50000"/>
                </a:schemeClr>
              </a:solidFill>
              <a:latin typeface="+mn-lt"/>
              <a:cs typeface="Times New Roman"/>
            </a:endParaRPr>
          </a:p>
          <a:p>
            <a:pPr lvl="1" fontAlgn="auto">
              <a:spcBef>
                <a:spcPts val="0"/>
              </a:spcBef>
              <a:spcAft>
                <a:spcPts val="0"/>
              </a:spcAft>
              <a:defRPr/>
            </a:pPr>
            <a:endParaRPr lang="en-GB" sz="1600" b="1" dirty="0" smtClean="0">
              <a:solidFill>
                <a:schemeClr val="accent1">
                  <a:lumMod val="50000"/>
                </a:schemeClr>
              </a:solidFill>
              <a:latin typeface="+mn-lt"/>
              <a:cs typeface="Times New Roman"/>
            </a:endParaRPr>
          </a:p>
          <a:p>
            <a:pPr lvl="1" fontAlgn="auto">
              <a:spcBef>
                <a:spcPts val="0"/>
              </a:spcBef>
              <a:spcAft>
                <a:spcPts val="0"/>
              </a:spcAft>
              <a:defRPr/>
            </a:pPr>
            <a:endParaRPr lang="en-GB" sz="1600" b="1" dirty="0" smtClean="0">
              <a:solidFill>
                <a:schemeClr val="accent1">
                  <a:lumMod val="50000"/>
                </a:schemeClr>
              </a:solidFill>
              <a:latin typeface="+mn-lt"/>
              <a:cs typeface="Times New Roman"/>
            </a:endParaRPr>
          </a:p>
          <a:p>
            <a:pPr marL="342900" lvl="1"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ea typeface="Calibri"/>
                <a:cs typeface="Times New Roman"/>
              </a:rPr>
              <a:t>Work package 3: Applied technical engineering, design, create living labs. </a:t>
            </a:r>
          </a:p>
          <a:p>
            <a:pPr lvl="2" indent="-4572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Evaluation of new and existing sustainable hybrid propulsion systems.</a:t>
            </a:r>
            <a:br>
              <a:rPr lang="en-GB" sz="1600" b="1" dirty="0" smtClean="0">
                <a:solidFill>
                  <a:schemeClr val="accent1">
                    <a:lumMod val="50000"/>
                  </a:schemeClr>
                </a:solidFill>
                <a:latin typeface="+mj-lt"/>
                <a:ea typeface="Times New Roman"/>
              </a:rPr>
            </a:br>
            <a:endParaRPr lang="en-GB" sz="1600" b="1" dirty="0" smtClean="0">
              <a:solidFill>
                <a:schemeClr val="accent1">
                  <a:lumMod val="50000"/>
                </a:schemeClr>
              </a:solidFill>
              <a:latin typeface="+mj-lt"/>
              <a:ea typeface="Times New Roman"/>
            </a:endParaRPr>
          </a:p>
          <a:p>
            <a:pPr lvl="2" indent="-4572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Development multiple design logistic packages optimized for regional settings, specific routes, shipping lanes.</a:t>
            </a:r>
            <a:br>
              <a:rPr lang="en-GB" sz="1600" b="1" dirty="0" smtClean="0">
                <a:solidFill>
                  <a:schemeClr val="accent1">
                    <a:lumMod val="50000"/>
                  </a:schemeClr>
                </a:solidFill>
                <a:latin typeface="+mj-lt"/>
                <a:ea typeface="Times New Roman"/>
              </a:rPr>
            </a:br>
            <a:endParaRPr lang="en-GB" sz="1600" b="1" dirty="0" smtClean="0">
              <a:solidFill>
                <a:schemeClr val="accent1">
                  <a:lumMod val="50000"/>
                </a:schemeClr>
              </a:solidFill>
              <a:latin typeface="+mj-lt"/>
              <a:ea typeface="Times New Roman"/>
            </a:endParaRPr>
          </a:p>
          <a:p>
            <a:pPr lvl="2" indent="-4572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Identify wind potentials for hybrid sailing ships. For past/future climate conditions. Evaluation wind velocities, directions. Develop voyage planning weather routing based on weather forecast and ocean GRIB data commercial sailing ships.</a:t>
            </a:r>
          </a:p>
        </p:txBody>
      </p:sp>
      <p:sp>
        <p:nvSpPr>
          <p:cNvPr id="20484"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03BD1D10-3FF0-47DF-B5E3-2C2D47238306}" type="slidenum">
              <a:rPr lang="nl-NL"/>
              <a:pPr fontAlgn="base">
                <a:spcBef>
                  <a:spcPct val="0"/>
                </a:spcBef>
                <a:spcAft>
                  <a:spcPct val="0"/>
                </a:spcAft>
                <a:defRPr/>
              </a:pPr>
              <a:t>8</a:t>
            </a:fld>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38138" y="548357"/>
            <a:ext cx="7762875" cy="360363"/>
          </a:xfrm>
        </p:spPr>
        <p:txBody>
          <a:bodyPr/>
          <a:lstStyle/>
          <a:p>
            <a:pPr eaLnBrk="1" fontAlgn="auto" hangingPunct="1">
              <a:spcAft>
                <a:spcPts val="0"/>
              </a:spcAft>
              <a:defRPr/>
            </a:pPr>
            <a:r>
              <a:rPr lang="en-GB" sz="3600" b="1" dirty="0">
                <a:solidFill>
                  <a:srgbClr val="1F497D"/>
                </a:solidFill>
                <a:latin typeface="Arial"/>
                <a:ea typeface="Times New Roman"/>
              </a:rPr>
              <a:t>4</a:t>
            </a:r>
            <a:r>
              <a:rPr lang="en-GB" sz="3600" b="1" dirty="0" smtClean="0">
                <a:solidFill>
                  <a:srgbClr val="1F497D"/>
                </a:solidFill>
                <a:latin typeface="Arial"/>
                <a:ea typeface="Times New Roman"/>
              </a:rPr>
              <a:t>: Work packages</a:t>
            </a:r>
            <a:endParaRPr lang="nl-NL" sz="3600" dirty="0"/>
          </a:p>
        </p:txBody>
      </p:sp>
      <p:sp>
        <p:nvSpPr>
          <p:cNvPr id="8" name="Tekstvak 7"/>
          <p:cNvSpPr txBox="1"/>
          <p:nvPr/>
        </p:nvSpPr>
        <p:spPr>
          <a:xfrm>
            <a:off x="683468" y="902325"/>
            <a:ext cx="7344916" cy="5447645"/>
          </a:xfrm>
          <a:prstGeom prst="rect">
            <a:avLst/>
          </a:prstGeom>
          <a:noFill/>
        </p:spPr>
        <p:txBody>
          <a:bodyPr wrap="square">
            <a:spAutoFit/>
          </a:bodyPr>
          <a:lstStyle/>
          <a:p>
            <a:pPr marL="342900"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rPr>
              <a:t>Work package 1: Project management</a:t>
            </a:r>
          </a:p>
          <a:p>
            <a:pPr marL="342900" indent="-342900" fontAlgn="auto">
              <a:spcBef>
                <a:spcPts val="0"/>
              </a:spcBef>
              <a:spcAft>
                <a:spcPts val="0"/>
              </a:spcAft>
              <a:buFont typeface="Arial" pitchFamily="34" charset="0"/>
              <a:buChar char="•"/>
              <a:defRPr/>
            </a:pPr>
            <a:endParaRPr lang="en-GB" sz="1600" b="1" dirty="0" smtClean="0">
              <a:solidFill>
                <a:schemeClr val="accent1">
                  <a:lumMod val="50000"/>
                </a:schemeClr>
              </a:solidFill>
              <a:latin typeface="+mn-lt"/>
              <a:ea typeface="Calibri"/>
              <a:cs typeface="Times New Roman"/>
            </a:endParaRPr>
          </a:p>
          <a:p>
            <a:pPr marL="342900" indent="-342900" fontAlgn="auto">
              <a:spcBef>
                <a:spcPts val="0"/>
              </a:spcBef>
              <a:spcAft>
                <a:spcPts val="0"/>
              </a:spcAft>
              <a:buFont typeface="Arial" pitchFamily="34" charset="0"/>
              <a:buChar char="•"/>
              <a:defRPr/>
            </a:pPr>
            <a:endParaRPr lang="en-GB" sz="1600" b="1" dirty="0" smtClean="0">
              <a:solidFill>
                <a:schemeClr val="accent1">
                  <a:lumMod val="50000"/>
                </a:schemeClr>
              </a:solidFill>
              <a:latin typeface="+mn-lt"/>
              <a:ea typeface="Calibri"/>
              <a:cs typeface="Times New Roman"/>
            </a:endParaRPr>
          </a:p>
          <a:p>
            <a:pPr marL="342900"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cs typeface="Times New Roman"/>
              </a:rPr>
              <a:t>Work package 2: Publicity and communication</a:t>
            </a:r>
          </a:p>
          <a:p>
            <a:pPr marL="800100" lvl="1" indent="-342900" fontAlgn="auto">
              <a:spcBef>
                <a:spcPts val="0"/>
              </a:spcBef>
              <a:spcAft>
                <a:spcPts val="0"/>
              </a:spcAft>
              <a:buFont typeface="+mj-lt"/>
              <a:buAutoNum type="arabicPeriod"/>
              <a:defRPr/>
            </a:pPr>
            <a:r>
              <a:rPr lang="en-GB" sz="1600" b="1" dirty="0" smtClean="0">
                <a:solidFill>
                  <a:schemeClr val="accent1">
                    <a:lumMod val="50000"/>
                  </a:schemeClr>
                </a:solidFill>
                <a:latin typeface="+mn-lt"/>
                <a:cs typeface="Times New Roman"/>
              </a:rPr>
              <a:t>Bringing the message about hybrid sailing, connect with hinterlands, co-creative development, organizing events.</a:t>
            </a:r>
            <a:br>
              <a:rPr lang="en-GB" sz="1600" b="1" dirty="0" smtClean="0">
                <a:solidFill>
                  <a:schemeClr val="accent1">
                    <a:lumMod val="50000"/>
                  </a:schemeClr>
                </a:solidFill>
                <a:latin typeface="+mn-lt"/>
                <a:cs typeface="Times New Roman"/>
              </a:rPr>
            </a:br>
            <a:endParaRPr lang="en-GB" sz="1600" b="1" dirty="0" smtClean="0">
              <a:solidFill>
                <a:schemeClr val="accent1">
                  <a:lumMod val="50000"/>
                </a:schemeClr>
              </a:solidFill>
              <a:latin typeface="+mn-lt"/>
              <a:cs typeface="Times New Roman"/>
            </a:endParaRPr>
          </a:p>
          <a:p>
            <a:pPr lvl="1" fontAlgn="auto">
              <a:spcBef>
                <a:spcPts val="0"/>
              </a:spcBef>
              <a:spcAft>
                <a:spcPts val="0"/>
              </a:spcAft>
              <a:defRPr/>
            </a:pPr>
            <a:endParaRPr lang="en-GB" sz="1600" b="1" dirty="0" smtClean="0">
              <a:solidFill>
                <a:schemeClr val="accent1">
                  <a:lumMod val="50000"/>
                </a:schemeClr>
              </a:solidFill>
              <a:latin typeface="+mn-lt"/>
              <a:cs typeface="Times New Roman"/>
            </a:endParaRPr>
          </a:p>
          <a:p>
            <a:pPr lvl="1" fontAlgn="auto">
              <a:spcBef>
                <a:spcPts val="0"/>
              </a:spcBef>
              <a:spcAft>
                <a:spcPts val="0"/>
              </a:spcAft>
              <a:defRPr/>
            </a:pPr>
            <a:endParaRPr lang="en-GB" sz="1600" b="1" dirty="0" smtClean="0">
              <a:solidFill>
                <a:schemeClr val="accent1">
                  <a:lumMod val="50000"/>
                </a:schemeClr>
              </a:solidFill>
              <a:latin typeface="+mn-lt"/>
              <a:cs typeface="Times New Roman"/>
            </a:endParaRPr>
          </a:p>
          <a:p>
            <a:pPr marL="342900" lvl="1" indent="-342900" fontAlgn="auto">
              <a:spcBef>
                <a:spcPts val="0"/>
              </a:spcBef>
              <a:spcAft>
                <a:spcPts val="0"/>
              </a:spcAft>
              <a:buFont typeface="Arial" pitchFamily="34" charset="0"/>
              <a:buChar char="•"/>
              <a:defRPr/>
            </a:pPr>
            <a:r>
              <a:rPr lang="en-GB" sz="2000" b="1" dirty="0" smtClean="0">
                <a:solidFill>
                  <a:schemeClr val="accent1">
                    <a:lumMod val="50000"/>
                  </a:schemeClr>
                </a:solidFill>
                <a:latin typeface="+mn-lt"/>
                <a:ea typeface="Calibri"/>
                <a:cs typeface="Times New Roman"/>
              </a:rPr>
              <a:t>Work package 3: </a:t>
            </a:r>
            <a:r>
              <a:rPr lang="en-GB" sz="1600" b="1" dirty="0" smtClean="0">
                <a:solidFill>
                  <a:schemeClr val="accent1">
                    <a:lumMod val="50000"/>
                  </a:schemeClr>
                </a:solidFill>
                <a:latin typeface="+mn-lt"/>
                <a:ea typeface="Calibri"/>
                <a:cs typeface="Times New Roman"/>
              </a:rPr>
              <a:t>Applied technical engineering, design, create living labs. </a:t>
            </a:r>
          </a:p>
          <a:p>
            <a:pPr lvl="2" indent="-4572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Evaluation of new and existing sustainable hybrid propulsion systems.</a:t>
            </a:r>
            <a:br>
              <a:rPr lang="en-GB" sz="1600" b="1" dirty="0" smtClean="0">
                <a:solidFill>
                  <a:schemeClr val="accent1">
                    <a:lumMod val="50000"/>
                  </a:schemeClr>
                </a:solidFill>
                <a:latin typeface="+mj-lt"/>
                <a:ea typeface="Times New Roman"/>
              </a:rPr>
            </a:br>
            <a:endParaRPr lang="en-GB" sz="1600" b="1" dirty="0" smtClean="0">
              <a:solidFill>
                <a:schemeClr val="accent1">
                  <a:lumMod val="50000"/>
                </a:schemeClr>
              </a:solidFill>
              <a:latin typeface="+mj-lt"/>
              <a:ea typeface="Times New Roman"/>
            </a:endParaRPr>
          </a:p>
          <a:p>
            <a:pPr lvl="2" indent="-457200" fontAlgn="auto">
              <a:spcBef>
                <a:spcPts val="0"/>
              </a:spcBef>
              <a:spcAft>
                <a:spcPts val="0"/>
              </a:spcAft>
              <a:buFont typeface="+mj-lt"/>
              <a:buAutoNum type="arabicPeriod"/>
              <a:defRPr/>
            </a:pPr>
            <a:endParaRPr lang="en-GB" sz="1600" b="1" dirty="0" smtClean="0">
              <a:solidFill>
                <a:schemeClr val="accent1">
                  <a:lumMod val="50000"/>
                </a:schemeClr>
              </a:solidFill>
              <a:latin typeface="+mj-lt"/>
              <a:ea typeface="Times New Roman"/>
            </a:endParaRPr>
          </a:p>
          <a:p>
            <a:pPr lvl="2" indent="-4572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Development multiple design logistic packages optimized for regional settings, specific routes, shipping lanes.</a:t>
            </a:r>
            <a:br>
              <a:rPr lang="en-GB" sz="1600" b="1" dirty="0" smtClean="0">
                <a:solidFill>
                  <a:schemeClr val="accent1">
                    <a:lumMod val="50000"/>
                  </a:schemeClr>
                </a:solidFill>
                <a:latin typeface="+mj-lt"/>
                <a:ea typeface="Times New Roman"/>
              </a:rPr>
            </a:br>
            <a:endParaRPr lang="en-GB" sz="1600" b="1" dirty="0" smtClean="0">
              <a:solidFill>
                <a:schemeClr val="accent1">
                  <a:lumMod val="50000"/>
                </a:schemeClr>
              </a:solidFill>
              <a:latin typeface="+mj-lt"/>
              <a:ea typeface="Times New Roman"/>
            </a:endParaRPr>
          </a:p>
          <a:p>
            <a:pPr lvl="2" indent="-457200" fontAlgn="auto">
              <a:spcBef>
                <a:spcPts val="0"/>
              </a:spcBef>
              <a:spcAft>
                <a:spcPts val="0"/>
              </a:spcAft>
              <a:buFont typeface="+mj-lt"/>
              <a:buAutoNum type="arabicPeriod"/>
              <a:defRPr/>
            </a:pPr>
            <a:endParaRPr lang="en-GB" sz="1600" b="1" dirty="0" smtClean="0">
              <a:solidFill>
                <a:schemeClr val="accent1">
                  <a:lumMod val="50000"/>
                </a:schemeClr>
              </a:solidFill>
              <a:latin typeface="+mj-lt"/>
              <a:ea typeface="Times New Roman"/>
            </a:endParaRPr>
          </a:p>
          <a:p>
            <a:pPr lvl="2" indent="-457200" fontAlgn="auto">
              <a:spcBef>
                <a:spcPts val="0"/>
              </a:spcBef>
              <a:spcAft>
                <a:spcPts val="0"/>
              </a:spcAft>
              <a:buFont typeface="+mj-lt"/>
              <a:buAutoNum type="arabicPeriod"/>
              <a:defRPr/>
            </a:pPr>
            <a:r>
              <a:rPr lang="en-GB" sz="1600" b="1" dirty="0" smtClean="0">
                <a:solidFill>
                  <a:schemeClr val="accent1">
                    <a:lumMod val="50000"/>
                  </a:schemeClr>
                </a:solidFill>
                <a:latin typeface="+mj-lt"/>
                <a:ea typeface="Times New Roman"/>
              </a:rPr>
              <a:t>Identify wind potentials for hybrid sailing ships. For past/future climate conditions. Evaluation wind velocities, directions. Develop voyage planning weather routing based on weather forecast and ocean GRIB data commercial sailing ships.</a:t>
            </a:r>
          </a:p>
        </p:txBody>
      </p:sp>
      <p:pic>
        <p:nvPicPr>
          <p:cNvPr id="5" name="Content Placeholder 3" descr="TPP polar.JPG"/>
          <p:cNvPicPr>
            <a:picLocks noChangeAspect="1"/>
          </p:cNvPicPr>
          <p:nvPr/>
        </p:nvPicPr>
        <p:blipFill>
          <a:blip r:embed="rId2" cstate="print"/>
          <a:srcRect l="20518" t="15942" r="43449" b="30869"/>
          <a:stretch>
            <a:fillRect/>
          </a:stretch>
        </p:blipFill>
        <p:spPr>
          <a:xfrm>
            <a:off x="5796136" y="5993876"/>
            <a:ext cx="1224136" cy="675484"/>
          </a:xfrm>
          <a:prstGeom prst="rect">
            <a:avLst/>
          </a:prstGeom>
        </p:spPr>
      </p:pic>
      <p:sp>
        <p:nvSpPr>
          <p:cNvPr id="20484" name="Tijdelijke aanduiding voor dianummer 2"/>
          <p:cNvSpPr>
            <a:spLocks noGrp="1"/>
          </p:cNvSpPr>
          <p:nvPr>
            <p:ph type="sldNum" sz="quarter" idx="10"/>
          </p:nvPr>
        </p:nvSpPr>
        <p:spPr bwMode="auto">
          <a:ln>
            <a:round/>
            <a:headEnd/>
            <a:tailEnd/>
          </a:ln>
        </p:spPr>
        <p:txBody>
          <a:bodyPr wrap="square" numCol="1" anchorCtr="0" compatLnSpc="1">
            <a:prstTxWarp prst="textNoShape">
              <a:avLst/>
            </a:prstTxWarp>
          </a:bodyPr>
          <a:lstStyle/>
          <a:p>
            <a:pPr fontAlgn="base">
              <a:spcBef>
                <a:spcPct val="0"/>
              </a:spcBef>
              <a:spcAft>
                <a:spcPct val="0"/>
              </a:spcAft>
              <a:defRPr/>
            </a:pPr>
            <a:fld id="{03BD1D10-3FF0-47DF-B5E3-2C2D47238306}" type="slidenum">
              <a:rPr lang="nl-NL"/>
              <a:pPr fontAlgn="base">
                <a:spcBef>
                  <a:spcPct val="0"/>
                </a:spcBef>
                <a:spcAft>
                  <a:spcPct val="0"/>
                </a:spcAft>
                <a:defRPr/>
              </a:pPr>
              <a:t>9</a:t>
            </a:fld>
            <a:endParaRPr lang="nl-NL"/>
          </a:p>
        </p:txBody>
      </p:sp>
    </p:spTree>
    <p:extLst>
      <p:ext uri="{BB962C8B-B14F-4D97-AF65-F5344CB8AC3E}">
        <p14:creationId xmlns:p14="http://schemas.microsoft.com/office/powerpoint/2010/main" val="29714241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angrenzend">
  <a:themeElements>
    <a:clrScheme name="Elementair">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1468</TotalTime>
  <Words>920</Words>
  <Application>Microsoft Office PowerPoint</Application>
  <PresentationFormat>Diavoorstelling (4:3)</PresentationFormat>
  <Paragraphs>238</Paragraphs>
  <Slides>21</Slides>
  <Notes>0</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Aangrenzend</vt:lpstr>
      <vt:lpstr>NSR Interreg project S@IL:  Sustainable Approaches &amp; Innovative Liaisons </vt:lpstr>
      <vt:lpstr>NSR Interreg project S@IL:  Partners involved: </vt:lpstr>
      <vt:lpstr>NSR Interreg project S@IL:</vt:lpstr>
      <vt:lpstr>PowerPoint-presentatie</vt:lpstr>
      <vt:lpstr>PowerPoint-presentatie</vt:lpstr>
      <vt:lpstr>PowerPoint-presentatie</vt:lpstr>
      <vt:lpstr>4: Work packages</vt:lpstr>
      <vt:lpstr>4: Work packages</vt:lpstr>
      <vt:lpstr>4: Work packages</vt:lpstr>
      <vt:lpstr>4: Work packages</vt:lpstr>
      <vt:lpstr>4: Work packages</vt:lpstr>
      <vt:lpstr>4: Work packages</vt:lpstr>
      <vt:lpstr>4: Work packages</vt:lpstr>
      <vt:lpstr>5: Methods / approach</vt:lpstr>
      <vt:lpstr>5: Methods / approach</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NSR Interreg project SAIL:  Sustainable Approaches &amp; Innovative Liaisons  Lead Beneficiary: Province/County of Fryslan Contact person: Albert Ruiter. Preparation executed by IDMM, Robbert van Hasselt  7th call, deadline third of October 2011 Partner meeting 8th and 9th of September, Leeuwarden</dc:title>
  <dc:creator>Robbert van Hasselt</dc:creator>
  <cp:lastModifiedBy>Robbert van Hasselt</cp:lastModifiedBy>
  <cp:revision>124</cp:revision>
  <cp:lastPrinted>2011-09-06T15:14:27Z</cp:lastPrinted>
  <dcterms:created xsi:type="dcterms:W3CDTF">2011-08-05T09:09:45Z</dcterms:created>
  <dcterms:modified xsi:type="dcterms:W3CDTF">2012-06-22T15:03:40Z</dcterms:modified>
</cp:coreProperties>
</file>